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notesMasterIdLst>
    <p:notesMasterId r:id="rId29"/>
  </p:notesMasterIdLst>
  <p:sldIdLst>
    <p:sldId id="267" r:id="rId3"/>
    <p:sldId id="276" r:id="rId4"/>
    <p:sldId id="274" r:id="rId5"/>
    <p:sldId id="350" r:id="rId6"/>
    <p:sldId id="275" r:id="rId7"/>
    <p:sldId id="257" r:id="rId8"/>
    <p:sldId id="349" r:id="rId9"/>
    <p:sldId id="268" r:id="rId10"/>
    <p:sldId id="271" r:id="rId11"/>
    <p:sldId id="272" r:id="rId12"/>
    <p:sldId id="273" r:id="rId13"/>
    <p:sldId id="278" r:id="rId14"/>
    <p:sldId id="279" r:id="rId15"/>
    <p:sldId id="351" r:id="rId16"/>
    <p:sldId id="352" r:id="rId17"/>
    <p:sldId id="260" r:id="rId18"/>
    <p:sldId id="261" r:id="rId19"/>
    <p:sldId id="280" r:id="rId20"/>
    <p:sldId id="263" r:id="rId21"/>
    <p:sldId id="264" r:id="rId22"/>
    <p:sldId id="265" r:id="rId23"/>
    <p:sldId id="269" r:id="rId24"/>
    <p:sldId id="270" r:id="rId25"/>
    <p:sldId id="277" r:id="rId26"/>
    <p:sldId id="353" r:id="rId27"/>
    <p:sldId id="281" r:id="rId2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AEE3591-629F-4997-A013-512175E5CDA8}">
          <p14:sldIdLst>
            <p14:sldId id="267"/>
            <p14:sldId id="276"/>
            <p14:sldId id="274"/>
            <p14:sldId id="350"/>
            <p14:sldId id="275"/>
            <p14:sldId id="257"/>
            <p14:sldId id="349"/>
            <p14:sldId id="268"/>
            <p14:sldId id="271"/>
            <p14:sldId id="272"/>
            <p14:sldId id="273"/>
            <p14:sldId id="278"/>
            <p14:sldId id="279"/>
            <p14:sldId id="351"/>
            <p14:sldId id="352"/>
            <p14:sldId id="260"/>
            <p14:sldId id="261"/>
            <p14:sldId id="280"/>
            <p14:sldId id="263"/>
          </p14:sldIdLst>
        </p14:section>
        <p14:section name="无标题节" id="{FC191231-5D6E-468F-B706-DDAAB976509C}">
          <p14:sldIdLst>
            <p14:sldId id="264"/>
            <p14:sldId id="265"/>
            <p14:sldId id="269"/>
            <p14:sldId id="270"/>
            <p14:sldId id="277"/>
            <p14:sldId id="353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7" autoAdjust="0"/>
    <p:restoredTop sz="86471" autoAdjust="0"/>
  </p:normalViewPr>
  <p:slideViewPr>
    <p:cSldViewPr snapToGrid="0">
      <p:cViewPr varScale="1">
        <p:scale>
          <a:sx n="65" d="100"/>
          <a:sy n="65" d="100"/>
        </p:scale>
        <p:origin x="1107" y="41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CFEE7-DE41-40B6-AE7D-27EACA5DB4C8}" type="datetimeFigureOut">
              <a:rPr lang="zh-CN" altLang="en-US" smtClean="0"/>
              <a:pPr/>
              <a:t>2023/3/28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AFFCE-4BAB-4CAA-ADEA-8651AC9796A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872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E5D8F4-29D2-4A61-BA54-9D59101BBDF9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6032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5AFDFB-E0D9-4D4D-BCDC-CB1CEF5E5DAC}" type="slidenum">
              <a:rPr lang="zh-CN" altLang="en-US"/>
              <a:pPr/>
              <a:t>3</a:t>
            </a:fld>
            <a:endParaRPr lang="en-US" altLang="zh-CN"/>
          </a:p>
        </p:txBody>
      </p:sp>
      <p:sp>
        <p:nvSpPr>
          <p:cNvPr id="173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置换图片</a:t>
            </a:r>
          </a:p>
        </p:txBody>
      </p:sp>
    </p:spTree>
    <p:extLst>
      <p:ext uri="{BB962C8B-B14F-4D97-AF65-F5344CB8AC3E}">
        <p14:creationId xmlns:p14="http://schemas.microsoft.com/office/powerpoint/2010/main" val="3326057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B653B0-F5AB-496D-98C9-52B8048F03FA}" type="slidenum">
              <a:rPr lang="zh-CN" altLang="en-US"/>
              <a:pPr/>
              <a:t>4</a:t>
            </a:fld>
            <a:endParaRPr lang="en-US" altLang="zh-CN"/>
          </a:p>
        </p:txBody>
      </p:sp>
      <p:sp>
        <p:nvSpPr>
          <p:cNvPr id="1813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241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B653B0-F5AB-496D-98C9-52B8048F03FA}" type="slidenum">
              <a:rPr lang="zh-CN" altLang="en-US"/>
              <a:pPr/>
              <a:t>5</a:t>
            </a:fld>
            <a:endParaRPr lang="en-US" altLang="zh-CN"/>
          </a:p>
        </p:txBody>
      </p:sp>
      <p:sp>
        <p:nvSpPr>
          <p:cNvPr id="1813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000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77AF1-0A68-4376-A640-BCD204F37E93}" type="slidenum"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4142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77AF1-0A68-4376-A640-BCD204F37E93}" type="slidenum"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641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AFFCE-4BAB-4CAA-ADEA-8651AC9796A5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319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AFFCE-4BAB-4CAA-ADEA-8651AC9796A5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504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1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6" name="Text Box 9"/>
          <p:cNvSpPr txBox="1">
            <a:spLocks noChangeArrowheads="1"/>
          </p:cNvSpPr>
          <p:nvPr userDrawn="1"/>
        </p:nvSpPr>
        <p:spPr bwMode="auto">
          <a:xfrm>
            <a:off x="1116013" y="6237288"/>
            <a:ext cx="7416800" cy="30008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zh-CN" altLang="en-US" sz="1350"/>
          </a:p>
        </p:txBody>
      </p:sp>
      <p:sp>
        <p:nvSpPr>
          <p:cNvPr id="7" name="Text Box 11"/>
          <p:cNvSpPr txBox="1">
            <a:spLocks noChangeArrowheads="1"/>
          </p:cNvSpPr>
          <p:nvPr userDrawn="1"/>
        </p:nvSpPr>
        <p:spPr bwMode="auto">
          <a:xfrm>
            <a:off x="900114" y="6381750"/>
            <a:ext cx="7704137" cy="25391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1050"/>
              <a:t>复旦大学电子系统导论课程讲义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1" y="1524000"/>
            <a:ext cx="7623175" cy="1752600"/>
          </a:xfrm>
        </p:spPr>
        <p:txBody>
          <a:bodyPr/>
          <a:lstStyle>
            <a:lvl1pPr>
              <a:defRPr sz="3750"/>
            </a:lvl1pPr>
          </a:lstStyle>
          <a:p>
            <a:r>
              <a:rPr lang="en-US" altLang="zh-CN"/>
              <a:t>单击此处编辑母版标题样式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/>
            </a:lvl1pPr>
          </a:lstStyle>
          <a:p>
            <a:r>
              <a:rPr lang="en-US" altLang="zh-CN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471242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1429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03826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5"/>
            <a:ext cx="8229600" cy="847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268413"/>
            <a:ext cx="4038600" cy="23542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775075"/>
            <a:ext cx="4038600" cy="235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85573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5"/>
            <a:ext cx="8229600" cy="847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4862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35118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5"/>
            <a:ext cx="8229600" cy="847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8229600" cy="23542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775075"/>
            <a:ext cx="8229600" cy="235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58391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1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6" name="Text Box 9"/>
          <p:cNvSpPr txBox="1">
            <a:spLocks noChangeArrowheads="1"/>
          </p:cNvSpPr>
          <p:nvPr userDrawn="1"/>
        </p:nvSpPr>
        <p:spPr bwMode="auto">
          <a:xfrm>
            <a:off x="1116013" y="6237288"/>
            <a:ext cx="7416800" cy="30008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zh-CN" altLang="en-US" sz="1350"/>
          </a:p>
        </p:txBody>
      </p:sp>
      <p:sp>
        <p:nvSpPr>
          <p:cNvPr id="7" name="Text Box 11"/>
          <p:cNvSpPr txBox="1">
            <a:spLocks noChangeArrowheads="1"/>
          </p:cNvSpPr>
          <p:nvPr userDrawn="1"/>
        </p:nvSpPr>
        <p:spPr bwMode="auto">
          <a:xfrm>
            <a:off x="900114" y="6381750"/>
            <a:ext cx="7704137" cy="25391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1050"/>
              <a:t>复旦大学电子系统导论课程讲义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1" y="1524000"/>
            <a:ext cx="7623175" cy="1752600"/>
          </a:xfrm>
        </p:spPr>
        <p:txBody>
          <a:bodyPr/>
          <a:lstStyle>
            <a:lvl1pPr>
              <a:defRPr sz="3750"/>
            </a:lvl1pPr>
          </a:lstStyle>
          <a:p>
            <a:r>
              <a:rPr lang="en-US" altLang="zh-CN"/>
              <a:t>单击此处编辑母版标题样式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/>
            </a:lvl1pPr>
          </a:lstStyle>
          <a:p>
            <a:r>
              <a:rPr lang="en-US" altLang="zh-CN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79672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84837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150808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486251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461730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19274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67115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142698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1116014" y="896938"/>
            <a:ext cx="1727200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2843214" y="896938"/>
            <a:ext cx="1728787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4572001" y="896938"/>
            <a:ext cx="1728788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6300789" y="896938"/>
            <a:ext cx="1727200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1116014" y="2584450"/>
            <a:ext cx="17272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2843214" y="2584450"/>
            <a:ext cx="1728787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4572001" y="2584450"/>
            <a:ext cx="1728788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6300789" y="2584450"/>
            <a:ext cx="17272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1116014" y="4273552"/>
            <a:ext cx="1727200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2843214" y="4273552"/>
            <a:ext cx="1728787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4572001" y="4273552"/>
            <a:ext cx="1728788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6300789" y="4273552"/>
            <a:ext cx="1727200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 userDrawn="1"/>
        </p:nvSpPr>
        <p:spPr>
          <a:xfrm>
            <a:off x="755650" y="896940"/>
            <a:ext cx="7704138" cy="519588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930764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883033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6837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9311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380566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5"/>
            <a:ext cx="8229600" cy="847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268413"/>
            <a:ext cx="4038600" cy="23542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775075"/>
            <a:ext cx="4038600" cy="235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937969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5"/>
            <a:ext cx="8229600" cy="847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4862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703323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5"/>
            <a:ext cx="8229600" cy="847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8229600" cy="23542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775075"/>
            <a:ext cx="8229600" cy="235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25379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46090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486251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77130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26568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30630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1116014" y="896938"/>
            <a:ext cx="1727200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2843214" y="896938"/>
            <a:ext cx="1728787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4572001" y="896938"/>
            <a:ext cx="1728788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6300789" y="896938"/>
            <a:ext cx="1727200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1116014" y="2584450"/>
            <a:ext cx="17272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2843214" y="2584450"/>
            <a:ext cx="1728787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4572001" y="2584450"/>
            <a:ext cx="1728788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6300789" y="2584450"/>
            <a:ext cx="17272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1116014" y="4273552"/>
            <a:ext cx="1727200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2843214" y="4273552"/>
            <a:ext cx="1728787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4572001" y="4273552"/>
            <a:ext cx="1728788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6300789" y="4273552"/>
            <a:ext cx="1727200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 userDrawn="1"/>
        </p:nvSpPr>
        <p:spPr>
          <a:xfrm>
            <a:off x="755650" y="896940"/>
            <a:ext cx="7704138" cy="519588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784885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31850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5926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5"/>
            <a:ext cx="82296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68413"/>
            <a:ext cx="8229600" cy="486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单击此处编辑母版文本样式</a:t>
            </a:r>
          </a:p>
          <a:p>
            <a:pPr lvl="1"/>
            <a:r>
              <a:rPr lang="en-US" altLang="zh-CN"/>
              <a:t>第二级</a:t>
            </a:r>
          </a:p>
          <a:p>
            <a:pPr lvl="2"/>
            <a:r>
              <a:rPr lang="en-US" altLang="zh-CN"/>
              <a:t>第三级</a:t>
            </a:r>
          </a:p>
          <a:p>
            <a:pPr lvl="3"/>
            <a:r>
              <a:rPr lang="en-US" altLang="zh-CN"/>
              <a:t>第四级</a:t>
            </a:r>
          </a:p>
          <a:p>
            <a:pPr lvl="4"/>
            <a:r>
              <a:rPr lang="en-US" altLang="zh-CN"/>
              <a:t>第五级</a:t>
            </a:r>
          </a:p>
        </p:txBody>
      </p:sp>
      <p:sp>
        <p:nvSpPr>
          <p:cNvPr id="1028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1029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1030" name="Text Box 10"/>
          <p:cNvSpPr txBox="1">
            <a:spLocks noChangeArrowheads="1"/>
          </p:cNvSpPr>
          <p:nvPr userDrawn="1"/>
        </p:nvSpPr>
        <p:spPr bwMode="auto">
          <a:xfrm>
            <a:off x="900114" y="6381750"/>
            <a:ext cx="7704137" cy="25391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1050"/>
              <a:t>复旦大学电子系统导论课程讲义</a:t>
            </a:r>
          </a:p>
        </p:txBody>
      </p:sp>
    </p:spTree>
    <p:extLst>
      <p:ext uri="{BB962C8B-B14F-4D97-AF65-F5344CB8AC3E}">
        <p14:creationId xmlns:p14="http://schemas.microsoft.com/office/powerpoint/2010/main" val="4020101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Garamond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Garamond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Garamond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Garamond" pitchFamily="18" charset="0"/>
          <a:ea typeface="宋体" pitchFamily="2" charset="-122"/>
        </a:defRPr>
      </a:lvl5pPr>
      <a:lvl6pPr marL="342900" algn="l" rtl="0" fontAlgn="base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Garamond" pitchFamily="18" charset="0"/>
          <a:ea typeface="宋体" pitchFamily="2" charset="-122"/>
        </a:defRPr>
      </a:lvl6pPr>
      <a:lvl7pPr marL="685800" algn="l" rtl="0" fontAlgn="base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Garamond" pitchFamily="18" charset="0"/>
          <a:ea typeface="宋体" pitchFamily="2" charset="-122"/>
        </a:defRPr>
      </a:lvl7pPr>
      <a:lvl8pPr marL="1028700" algn="l" rtl="0" fontAlgn="base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Garamond" pitchFamily="18" charset="0"/>
          <a:ea typeface="宋体" pitchFamily="2" charset="-122"/>
        </a:defRPr>
      </a:lvl8pPr>
      <a:lvl9pPr marL="1371600" algn="l" rtl="0" fontAlgn="base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Garamond" pitchFamily="18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1950">
          <a:solidFill>
            <a:schemeClr val="tx1"/>
          </a:solidFill>
          <a:latin typeface="+mn-lt"/>
          <a:ea typeface="+mn-ea"/>
          <a:cs typeface="+mn-cs"/>
        </a:defRPr>
      </a:lvl1pPr>
      <a:lvl2pPr marL="502444" indent="-244079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1650">
          <a:solidFill>
            <a:schemeClr val="tx1"/>
          </a:solidFill>
          <a:latin typeface="+mn-lt"/>
          <a:ea typeface="+mn-ea"/>
        </a:defRPr>
      </a:lvl2pPr>
      <a:lvl3pPr marL="766763" indent="-26312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1500">
          <a:solidFill>
            <a:schemeClr val="tx1"/>
          </a:solidFill>
          <a:latin typeface="+mn-lt"/>
          <a:ea typeface="+mn-ea"/>
        </a:defRPr>
      </a:lvl3pPr>
      <a:lvl4pPr marL="1004888" indent="-23693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1500">
          <a:solidFill>
            <a:schemeClr val="tx1"/>
          </a:solidFill>
          <a:latin typeface="+mn-lt"/>
          <a:ea typeface="+mn-ea"/>
        </a:defRPr>
      </a:lvl4pPr>
      <a:lvl5pPr marL="1260872" indent="-2547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5pPr>
      <a:lvl6pPr marL="1603772" indent="-25479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6pPr>
      <a:lvl7pPr marL="1946672" indent="-25479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7pPr>
      <a:lvl8pPr marL="2289572" indent="-25479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8pPr>
      <a:lvl9pPr marL="2632472" indent="-25479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5"/>
            <a:ext cx="82296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68413"/>
            <a:ext cx="8229600" cy="486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单击此处编辑母版文本样式</a:t>
            </a:r>
          </a:p>
          <a:p>
            <a:pPr lvl="1"/>
            <a:r>
              <a:rPr lang="en-US" altLang="zh-CN"/>
              <a:t>第二级</a:t>
            </a:r>
          </a:p>
          <a:p>
            <a:pPr lvl="2"/>
            <a:r>
              <a:rPr lang="en-US" altLang="zh-CN"/>
              <a:t>第三级</a:t>
            </a:r>
          </a:p>
          <a:p>
            <a:pPr lvl="3"/>
            <a:r>
              <a:rPr lang="en-US" altLang="zh-CN"/>
              <a:t>第四级</a:t>
            </a:r>
          </a:p>
          <a:p>
            <a:pPr lvl="4"/>
            <a:r>
              <a:rPr lang="en-US" altLang="zh-CN"/>
              <a:t>第五级</a:t>
            </a:r>
          </a:p>
        </p:txBody>
      </p:sp>
      <p:sp>
        <p:nvSpPr>
          <p:cNvPr id="1028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1029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1030" name="Text Box 10"/>
          <p:cNvSpPr txBox="1">
            <a:spLocks noChangeArrowheads="1"/>
          </p:cNvSpPr>
          <p:nvPr userDrawn="1"/>
        </p:nvSpPr>
        <p:spPr bwMode="auto">
          <a:xfrm>
            <a:off x="900114" y="6381750"/>
            <a:ext cx="7704137" cy="25391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1050"/>
              <a:t>复旦大学电子系统导论课程讲义</a:t>
            </a:r>
          </a:p>
        </p:txBody>
      </p:sp>
    </p:spTree>
    <p:extLst>
      <p:ext uri="{BB962C8B-B14F-4D97-AF65-F5344CB8AC3E}">
        <p14:creationId xmlns:p14="http://schemas.microsoft.com/office/powerpoint/2010/main" val="28575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Garamond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Garamond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Garamond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Garamond" pitchFamily="18" charset="0"/>
          <a:ea typeface="宋体" pitchFamily="2" charset="-122"/>
        </a:defRPr>
      </a:lvl5pPr>
      <a:lvl6pPr marL="342900" algn="l" rtl="0" fontAlgn="base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Garamond" pitchFamily="18" charset="0"/>
          <a:ea typeface="宋体" pitchFamily="2" charset="-122"/>
        </a:defRPr>
      </a:lvl6pPr>
      <a:lvl7pPr marL="685800" algn="l" rtl="0" fontAlgn="base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Garamond" pitchFamily="18" charset="0"/>
          <a:ea typeface="宋体" pitchFamily="2" charset="-122"/>
        </a:defRPr>
      </a:lvl7pPr>
      <a:lvl8pPr marL="1028700" algn="l" rtl="0" fontAlgn="base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Garamond" pitchFamily="18" charset="0"/>
          <a:ea typeface="宋体" pitchFamily="2" charset="-122"/>
        </a:defRPr>
      </a:lvl8pPr>
      <a:lvl9pPr marL="1371600" algn="l" rtl="0" fontAlgn="base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Garamond" pitchFamily="18" charset="0"/>
          <a:ea typeface="宋体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1950">
          <a:solidFill>
            <a:schemeClr val="tx1"/>
          </a:solidFill>
          <a:latin typeface="+mn-lt"/>
          <a:ea typeface="+mn-ea"/>
          <a:cs typeface="+mn-cs"/>
        </a:defRPr>
      </a:lvl1pPr>
      <a:lvl2pPr marL="502444" indent="-244079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1650">
          <a:solidFill>
            <a:schemeClr val="tx1"/>
          </a:solidFill>
          <a:latin typeface="+mn-lt"/>
          <a:ea typeface="+mn-ea"/>
        </a:defRPr>
      </a:lvl2pPr>
      <a:lvl3pPr marL="766763" indent="-26312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1500">
          <a:solidFill>
            <a:schemeClr val="tx1"/>
          </a:solidFill>
          <a:latin typeface="+mn-lt"/>
          <a:ea typeface="+mn-ea"/>
        </a:defRPr>
      </a:lvl3pPr>
      <a:lvl4pPr marL="1004888" indent="-23693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1500">
          <a:solidFill>
            <a:schemeClr val="tx1"/>
          </a:solidFill>
          <a:latin typeface="+mn-lt"/>
          <a:ea typeface="+mn-ea"/>
        </a:defRPr>
      </a:lvl4pPr>
      <a:lvl5pPr marL="1260872" indent="-2547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5pPr>
      <a:lvl6pPr marL="1603772" indent="-25479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6pPr>
      <a:lvl7pPr marL="1946672" indent="-25479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7pPr>
      <a:lvl8pPr marL="2289572" indent="-25479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8pPr>
      <a:lvl9pPr marL="2632472" indent="-25479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1268413"/>
            <a:ext cx="7772400" cy="1736725"/>
          </a:xfrm>
        </p:spPr>
        <p:txBody>
          <a:bodyPr/>
          <a:lstStyle/>
          <a:p>
            <a:pPr eaLnBrk="1" hangingPunct="1"/>
            <a:r>
              <a:rPr lang="zh-CN" altLang="en-US" sz="5000" dirty="0"/>
              <a:t>模数转换</a:t>
            </a:r>
            <a:endParaRPr lang="en-US" altLang="zh-CN" sz="50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电子系统导论教学团队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28855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2558642" y="1954634"/>
            <a:ext cx="4823671" cy="2239861"/>
          </a:xfrm>
        </p:spPr>
        <p:txBody>
          <a:bodyPr/>
          <a:lstStyle/>
          <a:p>
            <a:pPr lvl="1">
              <a:defRPr/>
            </a:pPr>
            <a:endParaRPr lang="en-US" altLang="zh-CN" sz="1500" dirty="0"/>
          </a:p>
          <a:p>
            <a:pPr lvl="1">
              <a:defRPr/>
            </a:pPr>
            <a:endParaRPr lang="en-US" altLang="zh-CN" sz="1500" dirty="0"/>
          </a:p>
        </p:txBody>
      </p:sp>
      <p:sp>
        <p:nvSpPr>
          <p:cNvPr id="11267" name="标题 1"/>
          <p:cNvSpPr>
            <a:spLocks noGrp="1"/>
          </p:cNvSpPr>
          <p:nvPr>
            <p:ph type="title"/>
          </p:nvPr>
        </p:nvSpPr>
        <p:spPr>
          <a:xfrm>
            <a:off x="406866" y="257905"/>
            <a:ext cx="7148469" cy="635794"/>
          </a:xfrm>
        </p:spPr>
        <p:txBody>
          <a:bodyPr/>
          <a:lstStyle/>
          <a:p>
            <a:r>
              <a:rPr lang="en-US" altLang="zh-CN" dirty="0"/>
              <a:t>ADC0832</a:t>
            </a:r>
            <a:r>
              <a:rPr lang="zh-CN" altLang="en-US" dirty="0"/>
              <a:t>简介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91237" y="41944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06866" y="893699"/>
            <a:ext cx="3196206" cy="5050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lnSpc>
                <a:spcPct val="12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工作原理：如表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1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所示，当这两位数据为“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1”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、“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0”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时，设置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CH0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为单端输入；</a:t>
            </a:r>
            <a:endParaRPr lang="en-US" altLang="zh-CN" dirty="0">
              <a:latin typeface="Microsoft YaHei UI" pitchFamily="34" charset="-122"/>
              <a:ea typeface="Microsoft YaHei UI" pitchFamily="34" charset="-122"/>
            </a:endParaRPr>
          </a:p>
          <a:p>
            <a:pPr marL="266700" indent="-266700">
              <a:lnSpc>
                <a:spcPct val="12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当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2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位数据为“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1”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、“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1”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时，设置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CH1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为单端输入；</a:t>
            </a:r>
            <a:endParaRPr lang="en-US" altLang="zh-CN" dirty="0">
              <a:latin typeface="Microsoft YaHei UI" pitchFamily="34" charset="-122"/>
              <a:ea typeface="Microsoft YaHei UI" pitchFamily="34" charset="-122"/>
            </a:endParaRPr>
          </a:p>
          <a:p>
            <a:pPr marL="266700" indent="-266700">
              <a:lnSpc>
                <a:spcPct val="12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当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2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位数据为“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0”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、“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0”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时，将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CH0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作为正输入端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IN+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，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CH1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作为负输入端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IN-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进行差分输入；</a:t>
            </a:r>
            <a:endParaRPr lang="en-US" altLang="zh-CN" dirty="0">
              <a:latin typeface="Microsoft YaHei UI" pitchFamily="34" charset="-122"/>
              <a:ea typeface="Microsoft YaHei UI" pitchFamily="34" charset="-122"/>
            </a:endParaRPr>
          </a:p>
          <a:p>
            <a:pPr marL="266700" indent="-266700">
              <a:lnSpc>
                <a:spcPct val="12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当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2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位数据为“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0”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、“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1”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时，将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CH0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作为负输入端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IN-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，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CH1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作为正输入端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IN+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进行差分输入。</a:t>
            </a:r>
            <a:endParaRPr lang="en-US" altLang="zh-CN" dirty="0">
              <a:latin typeface="Microsoft YaHei UI" pitchFamily="34" charset="-122"/>
              <a:ea typeface="Microsoft YaHei UI" pitchFamily="34" charset="-122"/>
            </a:endParaRPr>
          </a:p>
          <a:p>
            <a:pPr marL="266700" indent="-266700">
              <a:lnSpc>
                <a:spcPct val="12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dirty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后续示例和代码中设置</a:t>
            </a:r>
            <a:r>
              <a:rPr lang="en-US" altLang="zh-CN" dirty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CH0</a:t>
            </a:r>
            <a:r>
              <a:rPr lang="zh-CN" altLang="en-US" dirty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单端输入。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442" y="893698"/>
            <a:ext cx="3952264" cy="4986985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B80EAC81-18DA-4BCC-A149-ABCAAD070E31}"/>
              </a:ext>
            </a:extLst>
          </p:cNvPr>
          <p:cNvSpPr/>
          <p:nvPr/>
        </p:nvSpPr>
        <p:spPr>
          <a:xfrm>
            <a:off x="4387442" y="2402732"/>
            <a:ext cx="3881069" cy="32101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112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2558642" y="1954634"/>
            <a:ext cx="4823671" cy="2239861"/>
          </a:xfrm>
        </p:spPr>
        <p:txBody>
          <a:bodyPr/>
          <a:lstStyle/>
          <a:p>
            <a:pPr lvl="1">
              <a:defRPr/>
            </a:pPr>
            <a:endParaRPr lang="en-US" altLang="zh-CN" sz="1500" dirty="0"/>
          </a:p>
          <a:p>
            <a:pPr lvl="1">
              <a:defRPr/>
            </a:pPr>
            <a:endParaRPr lang="en-US" altLang="zh-CN" sz="1500" dirty="0"/>
          </a:p>
        </p:txBody>
      </p:sp>
      <p:sp>
        <p:nvSpPr>
          <p:cNvPr id="11267" name="标题 1"/>
          <p:cNvSpPr>
            <a:spLocks noGrp="1"/>
          </p:cNvSpPr>
          <p:nvPr>
            <p:ph type="title"/>
          </p:nvPr>
        </p:nvSpPr>
        <p:spPr>
          <a:xfrm>
            <a:off x="406866" y="257905"/>
            <a:ext cx="7148469" cy="635794"/>
          </a:xfrm>
        </p:spPr>
        <p:txBody>
          <a:bodyPr/>
          <a:lstStyle/>
          <a:p>
            <a:r>
              <a:rPr lang="en-US" altLang="zh-CN" dirty="0"/>
              <a:t>ADC0832</a:t>
            </a:r>
            <a:r>
              <a:rPr lang="zh-CN" altLang="en-US" dirty="0"/>
              <a:t>简介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91237" y="41944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06866" y="893699"/>
            <a:ext cx="8103766" cy="1726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lnSpc>
                <a:spcPct val="12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工作原理：到第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3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个脉冲的下降沿之后输出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D0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进行转换数据的读取。从第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4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个脉冲下降沿开始由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DO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端输出转换数据最高位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DATA7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，随后在每一个脉冲的下降沿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D0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端输出下一位数据，直到第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11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个脉冲时发出最低位数据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DATA0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。</a:t>
            </a:r>
            <a:endParaRPr lang="en-US" altLang="zh-CN" dirty="0">
              <a:latin typeface="Microsoft YaHei UI" pitchFamily="34" charset="-122"/>
              <a:ea typeface="Microsoft YaHei UI" pitchFamily="34" charset="-122"/>
            </a:endParaRPr>
          </a:p>
          <a:p>
            <a:pPr marL="266700" indent="-266700">
              <a:lnSpc>
                <a:spcPct val="120000"/>
              </a:lnSpc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紧接着，从此位开始输出一个相反顺序的数据，即从第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11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个字节的下降沿输出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DATD0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，随后输出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8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位数据，到第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19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个脉冲时数据输出完成。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85" y="2829207"/>
            <a:ext cx="7541302" cy="329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40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2"/>
          <p:cNvSpPr>
            <a:spLocks noGrp="1" noChangeArrowheads="1"/>
          </p:cNvSpPr>
          <p:nvPr>
            <p:ph type="title"/>
          </p:nvPr>
        </p:nvSpPr>
        <p:spPr>
          <a:xfrm>
            <a:off x="323850" y="277813"/>
            <a:ext cx="8820150" cy="1422400"/>
          </a:xfrm>
        </p:spPr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1</a:t>
            </a:r>
            <a:r>
              <a:rPr lang="zh-CN" altLang="en-US" dirty="0"/>
              <a:t>：树莓派控制</a:t>
            </a:r>
            <a:r>
              <a:rPr lang="en-US" altLang="zh-CN" dirty="0"/>
              <a:t>ADC0832</a:t>
            </a:r>
            <a:r>
              <a:rPr lang="zh-CN" altLang="en-US" dirty="0"/>
              <a:t>测量电位器电压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230188" y="1844675"/>
            <a:ext cx="8445500" cy="42148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2800" kern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实验目的：</a:t>
            </a:r>
            <a:endParaRPr lang="en-US" altLang="zh-CN" sz="2800" kern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defRPr/>
            </a:pPr>
            <a:r>
              <a:rPr lang="zh-CN" altLang="en-US" sz="2800" kern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以</a:t>
            </a:r>
            <a:r>
              <a:rPr lang="en-US" altLang="zh-CN" sz="2800" kern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ADC0832</a:t>
            </a:r>
            <a:r>
              <a:rPr lang="zh-CN" altLang="en-US" sz="2800" kern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为例，初步掌握</a:t>
            </a:r>
            <a:r>
              <a:rPr lang="en-US" altLang="zh-CN" sz="2800" kern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ADC</a:t>
            </a:r>
            <a:r>
              <a:rPr lang="zh-CN" altLang="en-US" sz="2800" kern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的使用方法</a:t>
            </a:r>
            <a:endParaRPr lang="en-US" altLang="zh-CN" sz="2800" kern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altLang="zh-CN" sz="2000" kern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defRPr/>
            </a:pPr>
            <a:endParaRPr lang="en-US" altLang="zh-CN" sz="2000" kern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实验准备</a:t>
            </a:r>
            <a:r>
              <a:rPr lang="en-US" altLang="zh-CN" dirty="0"/>
              <a:t>-</a:t>
            </a:r>
            <a:r>
              <a:rPr lang="zh-CN" altLang="en-US" dirty="0"/>
              <a:t>库安装</a:t>
            </a:r>
          </a:p>
        </p:txBody>
      </p:sp>
      <p:sp>
        <p:nvSpPr>
          <p:cNvPr id="22531" name="TextBox 11"/>
          <p:cNvSpPr txBox="1">
            <a:spLocks noChangeArrowheads="1"/>
          </p:cNvSpPr>
          <p:nvPr/>
        </p:nvSpPr>
        <p:spPr bwMode="auto">
          <a:xfrm>
            <a:off x="386080" y="1125540"/>
            <a:ext cx="8546165" cy="4598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5600" indent="-355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57175" lvl="0" indent="-2571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  <a:cs typeface="Arial Unicode MS" pitchFamily="34" charset="-122"/>
              </a:rPr>
              <a:t>安装</a:t>
            </a:r>
            <a:r>
              <a:rPr lang="en-US" altLang="zh-CN" sz="2400" kern="0" dirty="0" err="1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  <a:cs typeface="Arial Unicode MS" pitchFamily="34" charset="-122"/>
              </a:rPr>
              <a:t>Matplotlib</a:t>
            </a:r>
            <a:r>
              <a:rPr lang="zh-CN" altLang="en-US" sz="2400" kern="0" dirty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  <a:cs typeface="Arial Unicode MS" pitchFamily="34" charset="-122"/>
              </a:rPr>
              <a:t>与</a:t>
            </a:r>
            <a:r>
              <a:rPr lang="en-US" altLang="zh-CN" sz="2400" kern="0" dirty="0" err="1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  <a:cs typeface="Arial Unicode MS" pitchFamily="34" charset="-122"/>
              </a:rPr>
              <a:t>NumPy</a:t>
            </a:r>
            <a:r>
              <a:rPr lang="zh-CN" altLang="en-US" sz="2400" kern="0" dirty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  <a:cs typeface="Arial Unicode MS" pitchFamily="34" charset="-122"/>
              </a:rPr>
              <a:t>（若已安装可跳过）</a:t>
            </a:r>
            <a:endParaRPr lang="en-US" altLang="zh-CN" sz="2400" kern="0" dirty="0">
              <a:solidFill>
                <a:srgbClr val="000000"/>
              </a:solidFill>
              <a:latin typeface="Microsoft YaHei UI" pitchFamily="34" charset="-122"/>
              <a:ea typeface="Microsoft YaHei UI" pitchFamily="34" charset="-122"/>
              <a:cs typeface="Arial Unicode MS" pitchFamily="34" charset="-122"/>
            </a:endParaRPr>
          </a:p>
          <a:p>
            <a:pPr marL="502444" lvl="1" indent="-24407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altLang="zh-CN" sz="1600" kern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Matplotlib</a:t>
            </a:r>
            <a:r>
              <a:rPr lang="en-US" altLang="zh-CN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zh-CN" altLang="en-US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是一个 </a:t>
            </a:r>
            <a:r>
              <a:rPr lang="en-US" altLang="zh-CN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</a:t>
            </a:r>
            <a:r>
              <a:rPr lang="zh-CN" altLang="en-US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 </a:t>
            </a:r>
            <a:r>
              <a:rPr lang="en-US" altLang="zh-CN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2D</a:t>
            </a:r>
            <a:r>
              <a:rPr lang="zh-CN" altLang="en-US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绘图库</a:t>
            </a:r>
            <a:endParaRPr lang="en-US" altLang="zh-CN" sz="1600" kern="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502444" lvl="1" indent="-24407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lang="en-US" altLang="zh-CN" sz="1600" kern="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502444" lvl="1" indent="-24407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zh-CN" altLang="en-US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在终端中安装</a:t>
            </a:r>
            <a:r>
              <a:rPr lang="en-US" altLang="zh-CN" sz="1600" kern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Matplotlib</a:t>
            </a:r>
            <a:r>
              <a:rPr lang="zh-CN" altLang="en-US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endParaRPr lang="en-US" altLang="zh-CN" sz="1600" kern="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502444" lvl="1" indent="-24407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altLang="zh-CN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$ </a:t>
            </a:r>
            <a:r>
              <a:rPr lang="en-US" altLang="zh-CN" sz="1600" kern="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sudo</a:t>
            </a:r>
            <a:r>
              <a:rPr lang="en-US" altLang="zh-CN" sz="1600" kern="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apt install python3-matplotlib</a:t>
            </a:r>
          </a:p>
          <a:p>
            <a:pPr marL="502444" lvl="1" indent="-24407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lang="en-US" altLang="zh-CN" sz="1600" kern="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502444" lvl="1" indent="-24407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altLang="zh-CN" sz="1600" kern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NumPy</a:t>
            </a:r>
            <a:r>
              <a:rPr lang="zh-CN" altLang="en-US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系统是</a:t>
            </a:r>
            <a:r>
              <a:rPr lang="en-US" altLang="zh-CN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的一种开源的数值计算扩展。 </a:t>
            </a:r>
            <a:endParaRPr lang="en-US" altLang="zh-CN" sz="1600" kern="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502444" lvl="1" indent="-24407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zh-CN" altLang="en-US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在终端中安装</a:t>
            </a:r>
            <a:r>
              <a:rPr lang="en-US" altLang="zh-CN" sz="1600" kern="0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NumPy</a:t>
            </a:r>
            <a:r>
              <a:rPr lang="zh-CN" altLang="en-US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endParaRPr lang="en-US" altLang="zh-CN" sz="1600" kern="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502444" lvl="1" indent="-24407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altLang="zh-CN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$ </a:t>
            </a:r>
            <a:r>
              <a:rPr lang="en-US" altLang="zh-CN" sz="1600" kern="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sudo</a:t>
            </a:r>
            <a:r>
              <a:rPr lang="en-US" altLang="zh-CN" sz="1600" kern="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apt install python3-numpy</a:t>
            </a:r>
          </a:p>
          <a:p>
            <a:pPr marL="502444" lvl="1" indent="-24407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lang="en-US" altLang="zh-CN" sz="1600" kern="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15094" indent="-24407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  <a:cs typeface="Arial Unicode MS" pitchFamily="34" charset="-122"/>
              </a:rPr>
              <a:t>安装</a:t>
            </a:r>
            <a:r>
              <a:rPr lang="en-US" altLang="zh-CN" sz="2400" kern="0" dirty="0" err="1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  <a:cs typeface="Arial Unicode MS" pitchFamily="34" charset="-122"/>
              </a:rPr>
              <a:t>wiringpi</a:t>
            </a:r>
            <a:r>
              <a:rPr lang="zh-CN" altLang="en-US" sz="2400" kern="0" dirty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  <a:cs typeface="Arial Unicode MS" pitchFamily="34" charset="-122"/>
              </a:rPr>
              <a:t>（若已安装可跳过）</a:t>
            </a:r>
          </a:p>
          <a:p>
            <a:pPr marL="502444" lvl="1" indent="-24407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lang="en-US" altLang="zh-CN" sz="16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$ </a:t>
            </a:r>
            <a:r>
              <a:rPr lang="en-US" altLang="zh-CN" sz="1600" kern="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pip3 install </a:t>
            </a:r>
            <a:r>
              <a:rPr lang="en-US" altLang="zh-CN" sz="1600" kern="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wiringpi</a:t>
            </a:r>
            <a:endParaRPr lang="en-US" altLang="zh-CN" kern="0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buClr>
                <a:schemeClr val="accent1"/>
              </a:buClr>
              <a:buSzPct val="68000"/>
              <a:buFont typeface="Wingdings" panose="05000000000000000000" pitchFamily="2" charset="2"/>
              <a:buChar char="n"/>
            </a:pP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buClr>
                <a:schemeClr val="accent1"/>
              </a:buClr>
              <a:buSzPct val="68000"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将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ADC0832.py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拷贝至树莓派，文件可在课程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ftp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中下载。</a:t>
            </a:r>
            <a:endParaRPr lang="zh-CN" altLang="en-US" sz="135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7889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74" y="1676399"/>
            <a:ext cx="4069926" cy="3052445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示波器探头与信号线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1" y="1676399"/>
            <a:ext cx="4074160" cy="30556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7200" y="3174426"/>
            <a:ext cx="103632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探头正极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57200" y="3957686"/>
            <a:ext cx="103632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探头负极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653281" y="1752026"/>
            <a:ext cx="125984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信号线正极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653281" y="2992778"/>
            <a:ext cx="12192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信号线负极</a:t>
            </a:r>
          </a:p>
        </p:txBody>
      </p:sp>
    </p:spTree>
    <p:extLst>
      <p:ext uri="{BB962C8B-B14F-4D97-AF65-F5344CB8AC3E}">
        <p14:creationId xmlns:p14="http://schemas.microsoft.com/office/powerpoint/2010/main" val="2229105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仪器使用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33394" y="1125540"/>
            <a:ext cx="365340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66700" algn="just"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1500" dirty="0">
                <a:latin typeface="Microsoft YaHei UI" pitchFamily="34" charset="-122"/>
                <a:ea typeface="Microsoft YaHei UI" pitchFamily="34" charset="-122"/>
              </a:rPr>
              <a:t>连接并配置任意波形信号发生器。</a:t>
            </a:r>
            <a:endParaRPr lang="en-US" altLang="zh-CN" sz="1500" dirty="0">
              <a:latin typeface="Microsoft YaHei UI" pitchFamily="34" charset="-122"/>
              <a:ea typeface="Microsoft YaHei UI" pitchFamily="34" charset="-122"/>
            </a:endParaRPr>
          </a:p>
          <a:p>
            <a:pPr marL="266700" indent="-266700" algn="just"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1500" dirty="0">
                <a:latin typeface="Microsoft YaHei UI" pitchFamily="34" charset="-122"/>
                <a:ea typeface="Microsoft YaHei UI" pitchFamily="34" charset="-122"/>
              </a:rPr>
              <a:t>用示波器采样，根据探头实际参数设置，调节信号发生器电压值与直流偏置，使电压值在</a:t>
            </a:r>
            <a:r>
              <a:rPr lang="en-US" altLang="zh-CN" sz="1500" dirty="0">
                <a:latin typeface="Microsoft YaHei UI" pitchFamily="34" charset="-122"/>
                <a:ea typeface="Microsoft YaHei UI" pitchFamily="34" charset="-122"/>
              </a:rPr>
              <a:t>0~3.3V</a:t>
            </a:r>
            <a:r>
              <a:rPr lang="zh-CN" altLang="en-US" sz="1500" dirty="0">
                <a:latin typeface="Microsoft YaHei UI" pitchFamily="34" charset="-122"/>
                <a:ea typeface="Microsoft YaHei UI" pitchFamily="34" charset="-122"/>
              </a:rPr>
              <a:t>之间，示例中取频率为</a:t>
            </a:r>
            <a:r>
              <a:rPr lang="en-US" altLang="zh-CN" sz="1500" dirty="0">
                <a:latin typeface="Microsoft YaHei UI" pitchFamily="34" charset="-122"/>
                <a:ea typeface="Microsoft YaHei UI" pitchFamily="34" charset="-122"/>
              </a:rPr>
              <a:t>10Hz</a:t>
            </a:r>
            <a:r>
              <a:rPr lang="zh-CN" altLang="en-US" sz="1500" dirty="0">
                <a:latin typeface="Microsoft YaHei UI" pitchFamily="34" charset="-122"/>
                <a:ea typeface="Microsoft YaHei UI" pitchFamily="34" charset="-122"/>
              </a:rPr>
              <a:t>。</a:t>
            </a:r>
            <a:endParaRPr lang="en-US" altLang="zh-CN" sz="1500" dirty="0">
              <a:latin typeface="Microsoft YaHei UI" pitchFamily="34" charset="-122"/>
              <a:ea typeface="Microsoft YaHei UI" pitchFamily="34" charset="-122"/>
            </a:endParaRPr>
          </a:p>
          <a:p>
            <a:pPr marL="266700" indent="-266700" algn="just"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1500" dirty="0">
                <a:latin typeface="Microsoft YaHei UI" pitchFamily="34" charset="-122"/>
                <a:ea typeface="Microsoft YaHei UI" pitchFamily="34" charset="-122"/>
              </a:rPr>
              <a:t>注意示波器采样时要在非自动模式下，手动设置</a:t>
            </a:r>
            <a:r>
              <a:rPr lang="zh-CN" altLang="en-US" sz="1500" dirty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直流耦合</a:t>
            </a:r>
            <a:r>
              <a:rPr lang="zh-CN" altLang="en-US" sz="1500" dirty="0">
                <a:latin typeface="Microsoft YaHei UI" pitchFamily="34" charset="-122"/>
                <a:ea typeface="Microsoft YaHei UI" pitchFamily="34" charset="-122"/>
              </a:rPr>
              <a:t>。</a:t>
            </a:r>
            <a:endParaRPr lang="en-US" altLang="zh-CN" sz="1500" dirty="0">
              <a:latin typeface="Microsoft YaHei UI" pitchFamily="34" charset="-122"/>
              <a:ea typeface="Microsoft YaHei UI" pitchFamily="34" charset="-122"/>
            </a:endParaRPr>
          </a:p>
          <a:p>
            <a:pPr algn="just"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altLang="zh-CN" sz="15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29360" y="5684727"/>
            <a:ext cx="296672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CC9900"/>
              </a:buClr>
              <a:buSzPct val="68000"/>
            </a:pPr>
            <a:r>
              <a:rPr lang="zh-CN" altLang="en-US" sz="150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确认衰减开关为</a:t>
            </a:r>
            <a:r>
              <a:rPr lang="en-US" altLang="zh-CN" sz="150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1x </a:t>
            </a:r>
            <a:r>
              <a:rPr lang="zh-CN" altLang="en-US" sz="150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还是 </a:t>
            </a:r>
            <a:r>
              <a:rPr lang="en-US" altLang="zh-CN" sz="150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10x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3B40DE-1873-4476-A312-D9E3CBC29DF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0991" y="3282890"/>
            <a:ext cx="4111902" cy="23925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AB9B49-784D-41F0-A593-40ABB2A6734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8769" y="3293281"/>
            <a:ext cx="2969842" cy="23467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C909FE-4124-4CB2-9859-4601ACBEA06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6379" y="1008742"/>
            <a:ext cx="3794622" cy="22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87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电路连接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26716" y="3165775"/>
            <a:ext cx="4629604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en-US" altLang="zh-CN" sz="2000" i="1" dirty="0">
              <a:latin typeface="Microsoft YaHei UI" pitchFamily="34" charset="-122"/>
              <a:ea typeface="Microsoft YaHei UI" pitchFamily="34" charset="-122"/>
            </a:endParaRPr>
          </a:p>
          <a:p>
            <a:pPr marL="266700" indent="-266700"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2000" dirty="0">
                <a:latin typeface="Microsoft YaHei UI" pitchFamily="34" charset="-122"/>
                <a:ea typeface="Microsoft YaHei UI" pitchFamily="34" charset="-122"/>
              </a:rPr>
              <a:t>示例中使用</a:t>
            </a:r>
            <a:r>
              <a:rPr lang="en-US" altLang="zh-CN" sz="2000" dirty="0">
                <a:latin typeface="Microsoft YaHei UI" pitchFamily="34" charset="-122"/>
                <a:ea typeface="Microsoft YaHei UI" pitchFamily="34" charset="-122"/>
              </a:rPr>
              <a:t>503</a:t>
            </a:r>
            <a:r>
              <a:rPr lang="zh-CN" altLang="en-US" sz="2000" dirty="0">
                <a:latin typeface="Microsoft YaHei UI" pitchFamily="34" charset="-122"/>
                <a:ea typeface="Microsoft YaHei UI" pitchFamily="34" charset="-122"/>
              </a:rPr>
              <a:t>电位器，也可用滑动变阻器代替。</a:t>
            </a:r>
            <a:endParaRPr lang="en-US" altLang="zh-CN" sz="2000" dirty="0">
              <a:latin typeface="Microsoft YaHei UI" pitchFamily="34" charset="-122"/>
              <a:ea typeface="Microsoft YaHei UI" pitchFamily="34" charset="-122"/>
            </a:endParaRPr>
          </a:p>
          <a:p>
            <a:pPr marL="266700" indent="-266700"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2000" dirty="0">
                <a:latin typeface="Microsoft YaHei UI" pitchFamily="34" charset="-122"/>
                <a:ea typeface="Microsoft YaHei UI" pitchFamily="34" charset="-122"/>
              </a:rPr>
              <a:t>电位器一端连接到</a:t>
            </a:r>
            <a:r>
              <a:rPr lang="en-US" altLang="zh-CN" sz="2000" dirty="0">
                <a:latin typeface="Microsoft YaHei UI" pitchFamily="34" charset="-122"/>
                <a:ea typeface="Microsoft YaHei UI" pitchFamily="34" charset="-122"/>
              </a:rPr>
              <a:t>3.3V</a:t>
            </a:r>
            <a:r>
              <a:rPr lang="zh-CN" altLang="en-US" sz="2000" dirty="0">
                <a:latin typeface="Microsoft YaHei UI" pitchFamily="34" charset="-122"/>
                <a:ea typeface="Microsoft YaHei UI" pitchFamily="34" charset="-122"/>
              </a:rPr>
              <a:t>，另一端接地，这就允许电位器分压输出</a:t>
            </a:r>
            <a:r>
              <a:rPr lang="en-US" altLang="zh-CN" sz="2000" dirty="0">
                <a:latin typeface="Microsoft YaHei UI" pitchFamily="34" charset="-122"/>
                <a:ea typeface="Microsoft YaHei UI" pitchFamily="34" charset="-122"/>
              </a:rPr>
              <a:t>0</a:t>
            </a:r>
            <a:r>
              <a:rPr lang="zh-CN" altLang="en-US" sz="2000" dirty="0">
                <a:latin typeface="Microsoft YaHei UI" pitchFamily="34" charset="-122"/>
                <a:ea typeface="Microsoft YaHei UI" pitchFamily="34" charset="-122"/>
              </a:rPr>
              <a:t>到</a:t>
            </a:r>
            <a:r>
              <a:rPr lang="en-US" altLang="zh-CN" sz="2000" dirty="0">
                <a:latin typeface="Microsoft YaHei UI" pitchFamily="34" charset="-122"/>
                <a:ea typeface="Microsoft YaHei UI" pitchFamily="34" charset="-122"/>
              </a:rPr>
              <a:t>3.3V</a:t>
            </a:r>
            <a:r>
              <a:rPr lang="zh-CN" altLang="en-US" sz="2000" dirty="0">
                <a:latin typeface="Microsoft YaHei UI" pitchFamily="34" charset="-122"/>
                <a:ea typeface="Microsoft YaHei UI" pitchFamily="34" charset="-122"/>
              </a:rPr>
              <a:t>之间的电压。</a:t>
            </a:r>
            <a:endParaRPr lang="en-US" altLang="zh-CN" sz="2000" dirty="0">
              <a:latin typeface="Microsoft YaHei UI" pitchFamily="34" charset="-122"/>
              <a:ea typeface="Microsoft YaHei UI" pitchFamily="34" charset="-122"/>
            </a:endParaRPr>
          </a:p>
          <a:p>
            <a:pPr marL="266700" indent="-266700"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2000" dirty="0">
                <a:latin typeface="Microsoft YaHei UI" pitchFamily="34" charset="-122"/>
                <a:ea typeface="Microsoft YaHei UI" pitchFamily="34" charset="-122"/>
              </a:rPr>
              <a:t>同时，探头正极连电位器输出，探头负极连</a:t>
            </a:r>
            <a:r>
              <a:rPr lang="en-US" altLang="zh-CN" sz="2000" dirty="0">
                <a:latin typeface="Microsoft YaHei UI" pitchFamily="34" charset="-122"/>
                <a:ea typeface="Microsoft YaHei UI" pitchFamily="34" charset="-122"/>
              </a:rPr>
              <a:t>GND</a:t>
            </a:r>
            <a:r>
              <a:rPr lang="zh-CN" altLang="en-US" sz="2000" dirty="0">
                <a:latin typeface="Microsoft YaHei UI" pitchFamily="34" charset="-122"/>
                <a:ea typeface="Microsoft YaHei UI" pitchFamily="34" charset="-122"/>
              </a:rPr>
              <a:t>（共地）</a:t>
            </a:r>
            <a:endParaRPr lang="en-US" altLang="zh-CN" sz="2000" dirty="0">
              <a:latin typeface="Microsoft YaHei UI" pitchFamily="34" charset="-122"/>
              <a:ea typeface="Microsoft YaHei UI" pitchFamily="34" charset="-122"/>
            </a:endParaRPr>
          </a:p>
          <a:p>
            <a:pPr marL="266700" indent="-266700"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altLang="zh-CN" sz="1500" dirty="0">
              <a:latin typeface="Microsoft YaHei UI" pitchFamily="34" charset="-122"/>
              <a:ea typeface="Microsoft YaHei UI" pitchFamily="34" charset="-122"/>
            </a:endParaRPr>
          </a:p>
          <a:p>
            <a:pPr>
              <a:buClr>
                <a:schemeClr val="accent1"/>
              </a:buClr>
              <a:buSzPct val="65000"/>
              <a:defRPr/>
            </a:pPr>
            <a:endParaRPr lang="en-US" altLang="zh-CN" sz="1500" dirty="0"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29144"/>
            <a:ext cx="3358074" cy="46449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5149496" y="2865692"/>
            <a:ext cx="18902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ADC0832</a:t>
            </a:r>
            <a:r>
              <a:rPr lang="zh-CN" altLang="en-US" sz="1350" dirty="0"/>
              <a:t>接线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2458584" y="2467992"/>
            <a:ext cx="497680" cy="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2854960" y="3282125"/>
            <a:ext cx="386080" cy="1056640"/>
          </a:xfrm>
          <a:prstGeom prst="straightConnector1">
            <a:avLst/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31934" y="2976349"/>
            <a:ext cx="1082234" cy="305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半月形朝上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A360139-C63C-4A11-8278-4BF7AB85F700}"/>
              </a:ext>
            </a:extLst>
          </p:cNvPr>
          <p:cNvGrpSpPr/>
          <p:nvPr/>
        </p:nvGrpSpPr>
        <p:grpSpPr>
          <a:xfrm>
            <a:off x="1883504" y="1592463"/>
            <a:ext cx="1869995" cy="796059"/>
            <a:chOff x="1883504" y="1592463"/>
            <a:chExt cx="1869995" cy="79605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E7F54A6-D0E6-4FAD-BFEF-3D6E0B661DFA}"/>
                </a:ext>
              </a:extLst>
            </p:cNvPr>
            <p:cNvGrpSpPr/>
            <p:nvPr/>
          </p:nvGrpSpPr>
          <p:grpSpPr>
            <a:xfrm>
              <a:off x="1883504" y="1592463"/>
              <a:ext cx="1519302" cy="796059"/>
              <a:chOff x="1883504" y="1592463"/>
              <a:chExt cx="1519302" cy="796059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E0DFC43F-65D5-4989-9A8A-868290CECF66}"/>
                  </a:ext>
                </a:extLst>
              </p:cNvPr>
              <p:cNvGrpSpPr/>
              <p:nvPr/>
            </p:nvGrpSpPr>
            <p:grpSpPr>
              <a:xfrm>
                <a:off x="1883504" y="1592463"/>
                <a:ext cx="1519302" cy="796059"/>
                <a:chOff x="1883504" y="1592463"/>
                <a:chExt cx="1519302" cy="796059"/>
              </a:xfrm>
            </p:grpSpPr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B606AC65-86F7-42C3-8093-C3217A8365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887797" y="1592463"/>
                  <a:ext cx="515009" cy="664871"/>
                </a:xfrm>
                <a:prstGeom prst="rect">
                  <a:avLst/>
                </a:prstGeom>
              </p:spPr>
            </p:pic>
            <p:grpSp>
              <p:nvGrpSpPr>
                <p:cNvPr id="12" name="组合 11">
                  <a:extLst>
                    <a:ext uri="{FF2B5EF4-FFF2-40B4-BE49-F238E27FC236}">
                      <a16:creationId xmlns:a16="http://schemas.microsoft.com/office/drawing/2014/main" id="{8F68128F-1D2C-4AB9-893B-1CD59892792B}"/>
                    </a:ext>
                  </a:extLst>
                </p:cNvPr>
                <p:cNvGrpSpPr/>
                <p:nvPr/>
              </p:nvGrpSpPr>
              <p:grpSpPr>
                <a:xfrm>
                  <a:off x="1883504" y="2260870"/>
                  <a:ext cx="1124015" cy="127652"/>
                  <a:chOff x="4778018" y="4990467"/>
                  <a:chExt cx="2589040" cy="228600"/>
                </a:xfrm>
              </p:grpSpPr>
              <p:pic>
                <p:nvPicPr>
                  <p:cNvPr id="10" name="图片 9">
                    <a:extLst>
                      <a:ext uri="{FF2B5EF4-FFF2-40B4-BE49-F238E27FC236}">
                        <a16:creationId xmlns:a16="http://schemas.microsoft.com/office/drawing/2014/main" id="{CC9FDEAD-5230-4F36-AE36-BF7D07DFAB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4778018" y="4990467"/>
                    <a:ext cx="2589040" cy="228600"/>
                  </a:xfrm>
                  <a:prstGeom prst="rect">
                    <a:avLst/>
                  </a:prstGeom>
                </p:spPr>
              </p:pic>
              <p:pic>
                <p:nvPicPr>
                  <p:cNvPr id="11" name="图片 10">
                    <a:extLst>
                      <a:ext uri="{FF2B5EF4-FFF2-40B4-BE49-F238E27FC236}">
                        <a16:creationId xmlns:a16="http://schemas.microsoft.com/office/drawing/2014/main" id="{E8E1C26A-CC83-4E4C-AC1E-EF17BDD11E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5236880" y="4990467"/>
                    <a:ext cx="68287" cy="228600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27EE7903-C3B5-47BE-8FF3-8EEE990911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3896" y="1639890"/>
                <a:ext cx="10440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oval" w="med" len="med"/>
                <a:tailEnd type="oval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5923FF9E-6598-4E2F-8AAC-6953B25A91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1546" y="2165350"/>
                <a:ext cx="0" cy="169865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oval" w="med" len="med"/>
                <a:tailEnd type="oval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B832568-8316-498E-8727-304A53EAB6C4}"/>
                </a:ext>
              </a:extLst>
            </p:cNvPr>
            <p:cNvSpPr txBox="1"/>
            <p:nvPr/>
          </p:nvSpPr>
          <p:spPr>
            <a:xfrm>
              <a:off x="3263556" y="1721356"/>
              <a:ext cx="4899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/>
                <a:t>1k</a:t>
              </a:r>
              <a:r>
                <a:rPr lang="el-GR" altLang="zh-CN" sz="1000" b="1" dirty="0"/>
                <a:t>Ω</a:t>
              </a:r>
              <a:endParaRPr lang="en-US" altLang="zh-CN" sz="1000" b="1" dirty="0"/>
            </a:p>
            <a:p>
              <a:r>
                <a:rPr lang="zh-CN" altLang="en-US" sz="1000" b="1" dirty="0"/>
                <a:t>电阻</a:t>
              </a:r>
            </a:p>
          </p:txBody>
        </p:sp>
      </p:grpSp>
      <p:pic>
        <p:nvPicPr>
          <p:cNvPr id="20" name="图片 19" descr="6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20056" y="543498"/>
            <a:ext cx="4930904" cy="26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8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repeatCount="indefinit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树莓派控制</a:t>
            </a:r>
            <a:r>
              <a:rPr lang="en-US" altLang="zh-CN" dirty="0"/>
              <a:t>ADC0832</a:t>
            </a:r>
            <a:r>
              <a:rPr lang="zh-CN" altLang="en-US" dirty="0"/>
              <a:t>测量电位器电压</a:t>
            </a:r>
          </a:p>
        </p:txBody>
      </p:sp>
      <p:sp>
        <p:nvSpPr>
          <p:cNvPr id="22531" name="TextBox 11"/>
          <p:cNvSpPr txBox="1">
            <a:spLocks noChangeArrowheads="1"/>
          </p:cNvSpPr>
          <p:nvPr/>
        </p:nvSpPr>
        <p:spPr bwMode="auto">
          <a:xfrm>
            <a:off x="4697129" y="1125540"/>
            <a:ext cx="4235116" cy="113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5600" indent="-355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57175" lvl="0" indent="-2571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defRPr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buClr>
                <a:schemeClr val="accent1"/>
              </a:buClr>
              <a:buSzPct val="68000"/>
              <a:buFont typeface="Wingdings" panose="05000000000000000000" pitchFamily="2" charset="2"/>
              <a:buChar char="n"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在终端中运行，改变电位器电阻值，即可测得相应的电压。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buClr>
                <a:schemeClr val="accent1"/>
              </a:buClr>
              <a:buSzPct val="68000"/>
            </a:pPr>
            <a:endParaRPr lang="zh-CN" altLang="en-US" sz="135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F675F92-32BC-45A3-871C-5CEEA7C3DB3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5325" y="1030235"/>
            <a:ext cx="38766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89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2"/>
          <p:cNvSpPr>
            <a:spLocks noGrp="1" noChangeArrowheads="1"/>
          </p:cNvSpPr>
          <p:nvPr>
            <p:ph type="title"/>
          </p:nvPr>
        </p:nvSpPr>
        <p:spPr>
          <a:xfrm>
            <a:off x="323850" y="277813"/>
            <a:ext cx="8820150" cy="1422400"/>
          </a:xfrm>
        </p:spPr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2</a:t>
            </a:r>
            <a:r>
              <a:rPr lang="zh-CN" altLang="en-US" dirty="0"/>
              <a:t>：树莓派控制</a:t>
            </a:r>
            <a:r>
              <a:rPr lang="en-US" altLang="zh-CN" dirty="0"/>
              <a:t>ADC0832</a:t>
            </a:r>
            <a:r>
              <a:rPr lang="zh-CN" altLang="en-US" dirty="0"/>
              <a:t>测量正弦电压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230188" y="1844675"/>
            <a:ext cx="8445500" cy="42148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2800" kern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实验目的：</a:t>
            </a:r>
            <a:endParaRPr lang="en-US" altLang="zh-CN" sz="2800" kern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defRPr/>
            </a:pPr>
            <a:r>
              <a:rPr lang="zh-CN" altLang="en-US" sz="2800" kern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初步了解信号源与示波器的使用</a:t>
            </a:r>
            <a:endParaRPr lang="en-US" altLang="zh-CN" sz="2800" kern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defRPr/>
            </a:pPr>
            <a:r>
              <a:rPr lang="zh-CN" altLang="en-US" sz="2800" kern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以</a:t>
            </a:r>
            <a:r>
              <a:rPr lang="en-US" altLang="zh-CN" sz="2800" kern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ADC0832</a:t>
            </a:r>
            <a:r>
              <a:rPr lang="zh-CN" altLang="en-US" sz="2800" kern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为例，掌握</a:t>
            </a:r>
            <a:r>
              <a:rPr lang="en-US" altLang="zh-CN" sz="2800" kern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ADC</a:t>
            </a:r>
            <a:r>
              <a:rPr lang="zh-CN" altLang="en-US" sz="2800" kern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的使用方法</a:t>
            </a:r>
            <a:endParaRPr lang="en-US" altLang="zh-CN" sz="2800" kern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altLang="zh-CN" sz="2000" kern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defRPr/>
            </a:pPr>
            <a:endParaRPr lang="en-US" altLang="zh-CN" sz="2000" kern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电路连接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37400" y="5578682"/>
            <a:ext cx="2518172" cy="7848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endParaRPr lang="en-US" altLang="zh-CN" sz="1500" dirty="0">
              <a:latin typeface="Microsoft YaHei UI" pitchFamily="34" charset="-122"/>
              <a:ea typeface="Microsoft YaHei UI" pitchFamily="34" charset="-122"/>
            </a:endParaRPr>
          </a:p>
          <a:p>
            <a:pPr marL="266700" indent="-266700" algn="just"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sz="1500" dirty="0">
                <a:latin typeface="Microsoft YaHei UI" pitchFamily="34" charset="-122"/>
                <a:ea typeface="Microsoft YaHei UI" pitchFamily="34" charset="-122"/>
              </a:rPr>
              <a:t>如图所示连接电路</a:t>
            </a:r>
            <a:endParaRPr lang="en-US" altLang="zh-CN" sz="1500" dirty="0">
              <a:latin typeface="Microsoft YaHei UI" pitchFamily="34" charset="-122"/>
              <a:ea typeface="Microsoft YaHei UI" pitchFamily="34" charset="-122"/>
            </a:endParaRPr>
          </a:p>
          <a:p>
            <a:pPr algn="just">
              <a:buClr>
                <a:schemeClr val="accent1"/>
              </a:buClr>
              <a:buSzPct val="65000"/>
              <a:defRPr/>
            </a:pPr>
            <a:endParaRPr lang="en-US" altLang="zh-CN" sz="1500" dirty="0"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0" y="955040"/>
            <a:ext cx="3640412" cy="4900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 descr="6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31842" y="3502982"/>
            <a:ext cx="5212158" cy="21742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06132" y="1296100"/>
            <a:ext cx="267650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信号线负极与探头负极共地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206132" y="1988061"/>
            <a:ext cx="267650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信号线正极</a:t>
            </a:r>
            <a:r>
              <a:rPr lang="en-US" altLang="zh-CN" sz="1600" b="1" dirty="0">
                <a:solidFill>
                  <a:srgbClr val="FF0000"/>
                </a:solidFill>
              </a:rPr>
              <a:t> </a:t>
            </a:r>
            <a:r>
              <a:rPr lang="zh-CN" altLang="en-US" sz="1600" b="1" dirty="0">
                <a:solidFill>
                  <a:srgbClr val="FF0000"/>
                </a:solidFill>
              </a:rPr>
              <a:t>并联 探头正极</a:t>
            </a:r>
          </a:p>
        </p:txBody>
      </p:sp>
    </p:spTree>
    <p:extLst>
      <p:ext uri="{BB962C8B-B14F-4D97-AF65-F5344CB8AC3E}">
        <p14:creationId xmlns:p14="http://schemas.microsoft.com/office/powerpoint/2010/main" val="24099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了解模数转换的基本概念</a:t>
            </a:r>
            <a:endParaRPr lang="en-US" altLang="zh-CN" sz="2400" dirty="0"/>
          </a:p>
          <a:p>
            <a:r>
              <a:rPr lang="zh-CN" altLang="en-US" sz="2400" dirty="0"/>
              <a:t>初步了解信号发生器、示波器的使用</a:t>
            </a:r>
            <a:endParaRPr lang="en-US" altLang="zh-CN" sz="2400" dirty="0"/>
          </a:p>
          <a:p>
            <a:r>
              <a:rPr lang="zh-CN" altLang="en-US" sz="2400" dirty="0"/>
              <a:t>以</a:t>
            </a:r>
            <a:r>
              <a:rPr lang="en-US" altLang="zh-CN" sz="2400" dirty="0"/>
              <a:t>ADC0832</a:t>
            </a:r>
            <a:r>
              <a:rPr lang="zh-CN" altLang="en-US" sz="2400" dirty="0"/>
              <a:t>为例，掌握</a:t>
            </a:r>
            <a:r>
              <a:rPr lang="en-US" altLang="zh-CN" sz="2400" dirty="0"/>
              <a:t>ADC</a:t>
            </a:r>
            <a:r>
              <a:rPr lang="zh-CN" altLang="en-US" sz="2400" dirty="0"/>
              <a:t>的基本使用方法</a:t>
            </a: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实验目的</a:t>
            </a:r>
          </a:p>
        </p:txBody>
      </p:sp>
    </p:spTree>
    <p:extLst>
      <p:ext uri="{BB962C8B-B14F-4D97-AF65-F5344CB8AC3E}">
        <p14:creationId xmlns:p14="http://schemas.microsoft.com/office/powerpoint/2010/main" val="73736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5285064" y="927520"/>
            <a:ext cx="3454490" cy="3899457"/>
          </a:xfrm>
        </p:spPr>
        <p:txBody>
          <a:bodyPr/>
          <a:lstStyle/>
          <a:p>
            <a:pPr marL="257175" lvl="1" indent="-257175"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可根据需要在循环中加入</a:t>
            </a:r>
            <a:r>
              <a:rPr lang="en-US" altLang="zh-CN" sz="1800" dirty="0" err="1"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time.sleep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（）函数或调整取点个数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pPr marL="257175" lvl="1" indent="-257175"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注意每次运行程序后要及时关闭图像窗口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pPr marL="257175" lvl="1" indent="-257175"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注意：</a:t>
            </a:r>
            <a:r>
              <a:rPr lang="en-US" altLang="zh-CN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sleep</a:t>
            </a:r>
            <a:r>
              <a:rPr lang="zh-CN" altLang="en-US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函数只有毫秒级精度（</a:t>
            </a:r>
            <a:r>
              <a:rPr lang="en-US" altLang="zh-CN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Linux OS</a:t>
            </a:r>
            <a:r>
              <a:rPr lang="zh-CN" altLang="en-US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进程调度所致），因此无法保证精确定时采样。可用</a:t>
            </a:r>
            <a:r>
              <a:rPr lang="en-US" altLang="zh-CN" sz="160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wiringpi</a:t>
            </a:r>
            <a:r>
              <a:rPr lang="zh-CN" altLang="en-US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中的</a:t>
            </a:r>
            <a:r>
              <a:rPr lang="en-US" altLang="zh-CN" sz="1600" dirty="0" err="1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delayMicroSeconds</a:t>
            </a:r>
            <a:r>
              <a:rPr lang="zh-CN" altLang="en-US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函数提高精度</a:t>
            </a:r>
            <a:r>
              <a:rPr lang="en-US" altLang="zh-CN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(10us</a:t>
            </a:r>
            <a:r>
              <a:rPr lang="zh-CN" altLang="en-US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级</a:t>
            </a:r>
            <a:r>
              <a:rPr lang="en-US" altLang="zh-CN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)</a:t>
            </a:r>
          </a:p>
        </p:txBody>
      </p:sp>
      <p:sp>
        <p:nvSpPr>
          <p:cNvPr id="11267" name="标题 1"/>
          <p:cNvSpPr>
            <a:spLocks noGrp="1"/>
          </p:cNvSpPr>
          <p:nvPr>
            <p:ph type="title"/>
          </p:nvPr>
        </p:nvSpPr>
        <p:spPr>
          <a:xfrm>
            <a:off x="467686" y="291727"/>
            <a:ext cx="7148469" cy="635794"/>
          </a:xfrm>
        </p:spPr>
        <p:txBody>
          <a:bodyPr/>
          <a:lstStyle/>
          <a:p>
            <a:r>
              <a:rPr lang="zh-CN" altLang="en-US" dirty="0"/>
              <a:t>树莓派控制</a:t>
            </a:r>
            <a:r>
              <a:rPr lang="en-US" altLang="zh-CN" dirty="0"/>
              <a:t>ADC0832</a:t>
            </a:r>
            <a:r>
              <a:rPr lang="zh-CN" altLang="en-US" dirty="0"/>
              <a:t>测量正弦电压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4101AA-3CB7-4E9C-A8F4-7745BCC7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44" y="927520"/>
            <a:ext cx="4134728" cy="510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47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树莓派控制</a:t>
            </a:r>
            <a:r>
              <a:rPr lang="en-US" altLang="zh-CN" dirty="0"/>
              <a:t>ADC0832</a:t>
            </a:r>
            <a:r>
              <a:rPr lang="zh-CN" altLang="en-US" dirty="0"/>
              <a:t>测量正弦电压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16397" y="4277172"/>
            <a:ext cx="55112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endParaRPr lang="en-US" altLang="zh-CN" sz="1500" dirty="0">
              <a:latin typeface="Microsoft YaHei UI" pitchFamily="34" charset="-122"/>
              <a:ea typeface="Microsoft YaHei UI" pitchFamily="34" charset="-122"/>
            </a:endParaRPr>
          </a:p>
          <a:p>
            <a:pPr marL="266700" indent="-266700" algn="just"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在终端中运行程序，即可得到正弦波曲线图</a:t>
            </a:r>
            <a:endParaRPr lang="en-US" altLang="zh-CN" dirty="0">
              <a:latin typeface="Microsoft YaHei UI" pitchFamily="34" charset="-122"/>
              <a:ea typeface="Microsoft YaHei UI" pitchFamily="34" charset="-122"/>
            </a:endParaRPr>
          </a:p>
          <a:p>
            <a:pPr algn="just">
              <a:buClr>
                <a:schemeClr val="accent1"/>
              </a:buClr>
              <a:buSzPct val="65000"/>
              <a:defRPr/>
            </a:pPr>
            <a:endParaRPr lang="en-US" altLang="zh-CN" sz="15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82736" y="4438756"/>
            <a:ext cx="285854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CC9900"/>
              </a:buClr>
              <a:buSzPct val="68000"/>
              <a:buFont typeface="Wingdings" panose="05000000000000000000" pitchFamily="2" charset="2"/>
              <a:buChar char="n"/>
            </a:pPr>
            <a:endParaRPr lang="en-US" altLang="zh-CN" sz="135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0">
              <a:buClr>
                <a:srgbClr val="CC9900"/>
              </a:buClr>
              <a:buSzPct val="68000"/>
            </a:pPr>
            <a:endParaRPr lang="en-US" altLang="zh-CN" sz="135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25540"/>
            <a:ext cx="8229599" cy="343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35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5285064" y="927520"/>
            <a:ext cx="3229762" cy="5188054"/>
          </a:xfrm>
        </p:spPr>
        <p:txBody>
          <a:bodyPr/>
          <a:lstStyle/>
          <a:p>
            <a:pPr>
              <a:defRPr/>
            </a:pPr>
            <a:r>
              <a:rPr lang="zh-CN" altLang="en-US" sz="1800" dirty="0">
                <a:latin typeface="Microsoft YaHei UI" pitchFamily="34" charset="-122"/>
                <a:ea typeface="Microsoft YaHei UI" pitchFamily="34" charset="-122"/>
              </a:rPr>
              <a:t>控制坐标轴范围：通过</a:t>
            </a:r>
            <a:r>
              <a:rPr lang="en-US" altLang="zh-CN" sz="1800" dirty="0" err="1">
                <a:latin typeface="Microsoft YaHei UI" pitchFamily="34" charset="-122"/>
                <a:ea typeface="Microsoft YaHei UI" pitchFamily="34" charset="-122"/>
              </a:rPr>
              <a:t>plt.axis</a:t>
            </a:r>
            <a:r>
              <a:rPr lang="en-US" altLang="zh-CN" sz="1800" dirty="0">
                <a:latin typeface="Microsoft YaHei UI" pitchFamily="34" charset="-122"/>
                <a:ea typeface="Microsoft YaHei UI" pitchFamily="34" charset="-122"/>
              </a:rPr>
              <a:t>()</a:t>
            </a:r>
            <a:r>
              <a:rPr lang="zh-CN" altLang="en-US" sz="1800" dirty="0">
                <a:latin typeface="Microsoft YaHei UI" pitchFamily="34" charset="-122"/>
                <a:ea typeface="Microsoft YaHei UI" pitchFamily="34" charset="-122"/>
              </a:rPr>
              <a:t>、</a:t>
            </a:r>
            <a:r>
              <a:rPr lang="en-US" altLang="zh-CN" sz="1800" dirty="0" err="1">
                <a:latin typeface="Microsoft YaHei UI" pitchFamily="34" charset="-122"/>
                <a:ea typeface="Microsoft YaHei UI" pitchFamily="34" charset="-122"/>
              </a:rPr>
              <a:t>plt.ylim</a:t>
            </a:r>
            <a:r>
              <a:rPr lang="en-US" altLang="zh-CN" sz="1800" dirty="0">
                <a:latin typeface="Microsoft YaHei UI" pitchFamily="34" charset="-122"/>
                <a:ea typeface="Microsoft YaHei UI" pitchFamily="34" charset="-122"/>
              </a:rPr>
              <a:t>()</a:t>
            </a:r>
            <a:r>
              <a:rPr lang="zh-CN" altLang="en-US" sz="1800" dirty="0">
                <a:latin typeface="Microsoft YaHei UI" pitchFamily="34" charset="-122"/>
                <a:ea typeface="Microsoft YaHei UI" pitchFamily="34" charset="-122"/>
              </a:rPr>
              <a:t>、</a:t>
            </a:r>
            <a:r>
              <a:rPr lang="en-US" altLang="zh-CN" sz="1800" dirty="0" err="1">
                <a:latin typeface="Microsoft YaHei UI" pitchFamily="34" charset="-122"/>
                <a:ea typeface="Microsoft YaHei UI" pitchFamily="34" charset="-122"/>
              </a:rPr>
              <a:t>plt.xlim</a:t>
            </a:r>
            <a:r>
              <a:rPr lang="en-US" altLang="zh-CN" sz="1800" dirty="0">
                <a:latin typeface="Microsoft YaHei UI" pitchFamily="34" charset="-122"/>
                <a:ea typeface="Microsoft YaHei UI" pitchFamily="34" charset="-122"/>
              </a:rPr>
              <a:t>()</a:t>
            </a:r>
            <a:r>
              <a:rPr lang="zh-CN" altLang="en-US" sz="1800" dirty="0">
                <a:latin typeface="Microsoft YaHei UI" pitchFamily="34" charset="-122"/>
                <a:ea typeface="Microsoft YaHei UI" pitchFamily="34" charset="-122"/>
              </a:rPr>
              <a:t>函数可以控制坐标轴的范围从而局部放大函数图象；</a:t>
            </a:r>
            <a:endParaRPr lang="en-US" altLang="zh-CN" sz="1800" dirty="0">
              <a:latin typeface="Microsoft YaHei UI" pitchFamily="34" charset="-122"/>
              <a:ea typeface="Microsoft YaHei UI" pitchFamily="34" charset="-122"/>
            </a:endParaRPr>
          </a:p>
          <a:p>
            <a:pPr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显示坐标点：</a:t>
            </a:r>
            <a:r>
              <a:rPr lang="en-US" altLang="zh-CN" sz="1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plt.plot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en-US" altLang="zh-CN" sz="1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x,y,’o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’)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可显示数据散点，</a:t>
            </a:r>
            <a:r>
              <a:rPr lang="en-US" altLang="zh-CN" sz="1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plt.plot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en-US" altLang="zh-CN" sz="1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x,y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,’-o’)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可将获得带数据点的折线图（也可将‘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’换为‘*’等）；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注释点的坐标：通过</a:t>
            </a:r>
            <a:r>
              <a:rPr lang="en-US" altLang="zh-CN" sz="1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plt.text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()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函数为指定位置加上文本注释，示例中为十个点添加注释；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defRPr/>
            </a:pP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更多的图像处理方法参考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matplotlib.org</a:t>
            </a:r>
          </a:p>
          <a:p>
            <a:pPr>
              <a:defRPr/>
            </a:pP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267" name="标题 1"/>
          <p:cNvSpPr>
            <a:spLocks noGrp="1"/>
          </p:cNvSpPr>
          <p:nvPr>
            <p:ph type="title"/>
          </p:nvPr>
        </p:nvSpPr>
        <p:spPr>
          <a:xfrm>
            <a:off x="467686" y="291727"/>
            <a:ext cx="7148469" cy="635794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 err="1"/>
              <a:t>matplotlib</a:t>
            </a:r>
            <a:r>
              <a:rPr lang="zh-CN" altLang="en-US" dirty="0"/>
              <a:t>的简易图像处理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CBE724-ACB6-4A0F-8512-D432AE0B8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43" y="858776"/>
            <a:ext cx="3384713" cy="526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85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94" y="612396"/>
            <a:ext cx="8442810" cy="4334191"/>
          </a:xfrm>
          <a:prstGeom prst="rect">
            <a:avLst/>
          </a:prstGeom>
        </p:spPr>
      </p:pic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 err="1"/>
              <a:t>matplotlib</a:t>
            </a:r>
            <a:r>
              <a:rPr lang="zh-CN" altLang="en-US" dirty="0"/>
              <a:t>的简易图像处理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42047" y="4885230"/>
            <a:ext cx="465990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endParaRPr lang="en-US" altLang="zh-CN" sz="1500" dirty="0">
              <a:latin typeface="Microsoft YaHei UI" pitchFamily="34" charset="-122"/>
              <a:ea typeface="Microsoft YaHei UI" pitchFamily="34" charset="-122"/>
            </a:endParaRPr>
          </a:p>
          <a:p>
            <a:pPr marL="266700" indent="-266700" algn="just"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在终端中运行程序，得到带数据点的图像</a:t>
            </a:r>
            <a:endParaRPr lang="en-US" altLang="zh-CN" sz="1500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82736" y="4438756"/>
            <a:ext cx="285854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CC9900"/>
              </a:buClr>
              <a:buSzPct val="68000"/>
              <a:buFont typeface="Wingdings" panose="05000000000000000000" pitchFamily="2" charset="2"/>
              <a:buChar char="n"/>
            </a:pPr>
            <a:endParaRPr lang="en-US" altLang="zh-CN" sz="135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0">
              <a:buClr>
                <a:srgbClr val="CC9900"/>
              </a:buClr>
              <a:buSzPct val="68000"/>
            </a:pPr>
            <a:endParaRPr lang="en-US" altLang="zh-CN" sz="135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7446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完成对电位器电压的采集</a:t>
            </a:r>
            <a:endParaRPr lang="en-US" altLang="zh-CN" sz="2800" dirty="0"/>
          </a:p>
          <a:p>
            <a:pPr lvl="1"/>
            <a:r>
              <a:rPr lang="zh-CN" altLang="en-US" sz="2400" dirty="0"/>
              <a:t>设置</a:t>
            </a:r>
            <a:r>
              <a:rPr lang="en-US" altLang="zh-CN" sz="2400" dirty="0"/>
              <a:t>10</a:t>
            </a:r>
            <a:r>
              <a:rPr lang="zh-CN" altLang="en-US" sz="2400" dirty="0"/>
              <a:t>组电位器的不同分压位置，用</a:t>
            </a:r>
            <a:r>
              <a:rPr lang="en-US" altLang="zh-CN" sz="2400" dirty="0"/>
              <a:t>ADC</a:t>
            </a:r>
            <a:r>
              <a:rPr lang="zh-CN" altLang="en-US" sz="2400" dirty="0"/>
              <a:t>完成模数转换，得到相应的模拟电压，并与示波器直接测得的电位器分压输出电压进行比较，计算误差。</a:t>
            </a:r>
            <a:endParaRPr lang="en-US" altLang="zh-CN" sz="2400" dirty="0"/>
          </a:p>
          <a:p>
            <a:pPr marL="258365" lvl="1" indent="0"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endParaRPr lang="en-US" altLang="zh-CN" sz="2800" dirty="0"/>
          </a:p>
          <a:p>
            <a:r>
              <a:rPr lang="zh-CN" altLang="en-US" sz="2800" dirty="0"/>
              <a:t>完成对正弦电压的采集</a:t>
            </a:r>
            <a:endParaRPr lang="en-US" altLang="zh-CN" sz="2800" dirty="0"/>
          </a:p>
          <a:p>
            <a:pPr lvl="1"/>
            <a:r>
              <a:rPr lang="zh-CN" altLang="en-US" sz="2400" dirty="0"/>
              <a:t>设置信号发生器输出</a:t>
            </a:r>
            <a:r>
              <a:rPr lang="en-US" altLang="zh-CN" sz="2400" dirty="0"/>
              <a:t>0-3.3V</a:t>
            </a:r>
            <a:r>
              <a:rPr lang="zh-CN" altLang="en-US" sz="2400" dirty="0"/>
              <a:t>之间的正弦信号，进行定时采样，并描绘出波形。</a:t>
            </a:r>
            <a:endParaRPr lang="en-US" altLang="zh-CN" sz="2400" dirty="0"/>
          </a:p>
          <a:p>
            <a:endParaRPr lang="en-US" altLang="zh-CN" sz="2700" dirty="0"/>
          </a:p>
          <a:p>
            <a:r>
              <a:rPr lang="zh-CN" altLang="en-US" sz="2700" dirty="0"/>
              <a:t>完成每个实验后需要由教师或者助教验收。</a:t>
            </a:r>
            <a:endParaRPr lang="en-US" altLang="zh-CN" sz="2700" dirty="0"/>
          </a:p>
          <a:p>
            <a:pPr lvl="1"/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</a:t>
            </a:r>
          </a:p>
        </p:txBody>
      </p:sp>
    </p:spTree>
    <p:extLst>
      <p:ext uri="{BB962C8B-B14F-4D97-AF65-F5344CB8AC3E}">
        <p14:creationId xmlns:p14="http://schemas.microsoft.com/office/powerpoint/2010/main" val="1957235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D8B0090-59D6-463C-ADE3-25BFDEBF5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800" dirty="0"/>
              <a:t>示波器探头的直流耦合和交流耦合有什么区别？</a:t>
            </a:r>
            <a:endParaRPr lang="en-US" altLang="zh-CN" sz="28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800"/>
              <a:t>为什么信号发生器的输出要加直流偏置？</a:t>
            </a:r>
            <a:endParaRPr lang="en-US" altLang="zh-CN" sz="2800" dirty="0"/>
          </a:p>
          <a:p>
            <a:pPr marL="457200" indent="-457200">
              <a:buFont typeface="+mj-lt"/>
              <a:buAutoNum type="arabicPeriod"/>
            </a:pPr>
            <a:endParaRPr lang="zh-CN" altLang="en-US" sz="28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B576648-7476-4B5D-83B8-6678C30A4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实验报告中需要回答的问题</a:t>
            </a:r>
          </a:p>
        </p:txBody>
      </p:sp>
    </p:spTree>
    <p:extLst>
      <p:ext uri="{BB962C8B-B14F-4D97-AF65-F5344CB8AC3E}">
        <p14:creationId xmlns:p14="http://schemas.microsoft.com/office/powerpoint/2010/main" val="1972355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本课件由以下同学协助编写、修改</a:t>
            </a:r>
            <a:endParaRPr lang="en-US" altLang="zh-CN" dirty="0"/>
          </a:p>
          <a:p>
            <a:pPr lvl="1"/>
            <a:r>
              <a:rPr lang="zh-CN" altLang="en-US" dirty="0"/>
              <a:t>王建宸（</a:t>
            </a:r>
            <a:r>
              <a:rPr lang="en-US" altLang="zh-CN" dirty="0"/>
              <a:t>16307130029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叶诏辉（</a:t>
            </a:r>
            <a:r>
              <a:rPr lang="en-US" altLang="zh-CN" dirty="0"/>
              <a:t>16307130039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江逸舟（</a:t>
            </a:r>
            <a:r>
              <a:rPr lang="en-US" altLang="zh-CN" dirty="0"/>
              <a:t>18110720013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32771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致谢</a:t>
            </a:r>
          </a:p>
        </p:txBody>
      </p:sp>
    </p:spTree>
    <p:extLst>
      <p:ext uri="{BB962C8B-B14F-4D97-AF65-F5344CB8AC3E}">
        <p14:creationId xmlns:p14="http://schemas.microsoft.com/office/powerpoint/2010/main" val="1092268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模拟量与数字量</a:t>
            </a:r>
          </a:p>
        </p:txBody>
      </p:sp>
      <p:pic>
        <p:nvPicPr>
          <p:cNvPr id="1734661" name="Picture 5" descr="计算机模数接口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284288"/>
            <a:ext cx="8229600" cy="48307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9136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模数转换器</a:t>
            </a:r>
            <a:r>
              <a:rPr lang="en-US" altLang="zh-CN"/>
              <a:t>ADC</a:t>
            </a:r>
          </a:p>
        </p:txBody>
      </p:sp>
      <p:pic>
        <p:nvPicPr>
          <p:cNvPr id="1812489" name="Picture 9" descr="ADC步长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99831" y="3380232"/>
            <a:ext cx="4038600" cy="2416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12491" name="Rectangle 11"/>
          <p:cNvSpPr>
            <a:spLocks noChangeArrowheads="1"/>
          </p:cNvSpPr>
          <p:nvPr/>
        </p:nvSpPr>
        <p:spPr bwMode="auto">
          <a:xfrm>
            <a:off x="2262981" y="1409955"/>
            <a:ext cx="1008063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/>
              <a:t>采样</a:t>
            </a:r>
          </a:p>
        </p:txBody>
      </p:sp>
      <p:sp>
        <p:nvSpPr>
          <p:cNvPr id="1812492" name="Rectangle 12"/>
          <p:cNvSpPr>
            <a:spLocks noChangeArrowheads="1"/>
          </p:cNvSpPr>
          <p:nvPr/>
        </p:nvSpPr>
        <p:spPr bwMode="auto">
          <a:xfrm>
            <a:off x="3991769" y="1409955"/>
            <a:ext cx="1008062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/>
              <a:t>量化</a:t>
            </a:r>
          </a:p>
        </p:txBody>
      </p:sp>
      <p:sp>
        <p:nvSpPr>
          <p:cNvPr id="1812493" name="Rectangle 13"/>
          <p:cNvSpPr>
            <a:spLocks noChangeArrowheads="1"/>
          </p:cNvSpPr>
          <p:nvPr/>
        </p:nvSpPr>
        <p:spPr bwMode="auto">
          <a:xfrm>
            <a:off x="5718969" y="1409955"/>
            <a:ext cx="1008062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dirty="0"/>
              <a:t>编码</a:t>
            </a:r>
          </a:p>
        </p:txBody>
      </p:sp>
      <p:sp>
        <p:nvSpPr>
          <p:cNvPr id="1812494" name="Line 14"/>
          <p:cNvSpPr>
            <a:spLocks noChangeShapeType="1"/>
          </p:cNvSpPr>
          <p:nvPr/>
        </p:nvSpPr>
        <p:spPr bwMode="auto">
          <a:xfrm>
            <a:off x="1470819" y="1627442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12495" name="Line 15"/>
          <p:cNvSpPr>
            <a:spLocks noChangeShapeType="1"/>
          </p:cNvSpPr>
          <p:nvPr/>
        </p:nvSpPr>
        <p:spPr bwMode="auto">
          <a:xfrm>
            <a:off x="3271044" y="1627442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12496" name="Line 16"/>
          <p:cNvSpPr>
            <a:spLocks noChangeShapeType="1"/>
          </p:cNvSpPr>
          <p:nvPr/>
        </p:nvSpPr>
        <p:spPr bwMode="auto">
          <a:xfrm>
            <a:off x="4999831" y="1627442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12497" name="Line 17"/>
          <p:cNvSpPr>
            <a:spLocks noChangeShapeType="1"/>
          </p:cNvSpPr>
          <p:nvPr/>
        </p:nvSpPr>
        <p:spPr bwMode="auto">
          <a:xfrm>
            <a:off x="6727031" y="1627442"/>
            <a:ext cx="792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12498" name="Text Box 18"/>
          <p:cNvSpPr txBox="1">
            <a:spLocks noChangeArrowheads="1"/>
          </p:cNvSpPr>
          <p:nvPr/>
        </p:nvSpPr>
        <p:spPr bwMode="auto">
          <a:xfrm>
            <a:off x="607219" y="1409955"/>
            <a:ext cx="10080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模拟量</a:t>
            </a:r>
          </a:p>
        </p:txBody>
      </p:sp>
      <p:sp>
        <p:nvSpPr>
          <p:cNvPr id="1812499" name="Text Box 19"/>
          <p:cNvSpPr txBox="1">
            <a:spLocks noChangeArrowheads="1"/>
          </p:cNvSpPr>
          <p:nvPr/>
        </p:nvSpPr>
        <p:spPr bwMode="auto">
          <a:xfrm>
            <a:off x="7519194" y="1409955"/>
            <a:ext cx="10080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数字量</a:t>
            </a:r>
          </a:p>
        </p:txBody>
      </p:sp>
      <p:sp>
        <p:nvSpPr>
          <p:cNvPr id="1812500" name="Line 20"/>
          <p:cNvSpPr>
            <a:spLocks noChangeShapeType="1"/>
          </p:cNvSpPr>
          <p:nvPr/>
        </p:nvSpPr>
        <p:spPr bwMode="auto">
          <a:xfrm flipV="1">
            <a:off x="3631406" y="1697292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12501" name="Text Box 21"/>
          <p:cNvSpPr txBox="1">
            <a:spLocks noChangeArrowheads="1"/>
          </p:cNvSpPr>
          <p:nvPr/>
        </p:nvSpPr>
        <p:spPr bwMode="auto">
          <a:xfrm>
            <a:off x="2839244" y="2202117"/>
            <a:ext cx="16557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时间上离散化</a:t>
            </a:r>
          </a:p>
        </p:txBody>
      </p:sp>
      <p:sp>
        <p:nvSpPr>
          <p:cNvPr id="1812502" name="Line 22"/>
          <p:cNvSpPr>
            <a:spLocks noChangeShapeType="1"/>
          </p:cNvSpPr>
          <p:nvPr/>
        </p:nvSpPr>
        <p:spPr bwMode="auto">
          <a:xfrm flipV="1">
            <a:off x="5358606" y="1697292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12503" name="Text Box 23"/>
          <p:cNvSpPr txBox="1">
            <a:spLocks noChangeArrowheads="1"/>
          </p:cNvSpPr>
          <p:nvPr/>
        </p:nvSpPr>
        <p:spPr bwMode="auto">
          <a:xfrm>
            <a:off x="4568031" y="2202117"/>
            <a:ext cx="1655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幅度上离散化</a:t>
            </a: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F041E9C5-9C1A-4A97-A931-73DB383E79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64" r="21966"/>
          <a:stretch/>
        </p:blipFill>
        <p:spPr bwMode="auto">
          <a:xfrm>
            <a:off x="105569" y="2703766"/>
            <a:ext cx="4646242" cy="3092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252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>
            <a:extLst>
              <a:ext uri="{FF2B5EF4-FFF2-40B4-BE49-F238E27FC236}">
                <a16:creationId xmlns:a16="http://schemas.microsoft.com/office/drawing/2014/main" id="{B4CFB2CD-7A80-4DE5-B083-3ACB803E2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98" t="13997"/>
          <a:stretch/>
        </p:blipFill>
        <p:spPr bwMode="auto">
          <a:xfrm>
            <a:off x="4953793" y="1364672"/>
            <a:ext cx="3733007" cy="412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模数转换器</a:t>
            </a:r>
            <a:r>
              <a:rPr lang="en-US" altLang="zh-CN"/>
              <a:t>ADC</a:t>
            </a:r>
          </a:p>
        </p:txBody>
      </p:sp>
      <p:sp>
        <p:nvSpPr>
          <p:cNvPr id="1812487" name="Rectangle 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zh-CN" altLang="en-US" sz="2200" dirty="0"/>
              <a:t>将模拟电压量转换成离散数值，通常用二进制或</a:t>
            </a:r>
            <a:r>
              <a:rPr lang="en-US" altLang="zh-CN" sz="2200" dirty="0"/>
              <a:t>16</a:t>
            </a:r>
            <a:r>
              <a:rPr lang="zh-CN" altLang="en-US" sz="2200" dirty="0"/>
              <a:t>进制表示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616B3C9-F7E0-4A97-AB39-464B1B5DEE77}"/>
                  </a:ext>
                </a:extLst>
              </p:cNvPr>
              <p:cNvSpPr txBox="1"/>
              <p:nvPr/>
            </p:nvSpPr>
            <p:spPr>
              <a:xfrm>
                <a:off x="1845988" y="2299195"/>
                <a:ext cx="13820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dirty="0"/>
                  <a:t>D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𝑉𝑖𝑛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l-GR" altLang="zh-CN" b="0" i="1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616B3C9-F7E0-4A97-AB39-464B1B5D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988" y="2299195"/>
                <a:ext cx="1382028" cy="276999"/>
              </a:xfrm>
              <a:prstGeom prst="rect">
                <a:avLst/>
              </a:prstGeom>
              <a:blipFill>
                <a:blip r:embed="rId4"/>
                <a:stretch>
                  <a:fillRect l="-10573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7973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ADC0832</a:t>
            </a:r>
            <a:r>
              <a:rPr lang="zh-CN" altLang="en-US" dirty="0"/>
              <a:t>简介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>
          <a:xfrm>
            <a:off x="457200" y="995680"/>
            <a:ext cx="8229600" cy="4775199"/>
          </a:xfrm>
        </p:spPr>
        <p:txBody>
          <a:bodyPr/>
          <a:lstStyle/>
          <a:p>
            <a:r>
              <a:rPr lang="en-US" altLang="zh-CN" sz="2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ADC0832</a:t>
            </a:r>
          </a:p>
          <a:p>
            <a:pPr>
              <a:buNone/>
            </a:pPr>
            <a:r>
              <a:rPr lang="en-US" altLang="zh-CN" sz="2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1800" dirty="0">
                <a:latin typeface="+mn-ea"/>
              </a:rPr>
              <a:t>ADC0832 </a:t>
            </a:r>
            <a:r>
              <a:rPr lang="zh-CN" altLang="en-US" sz="1800" dirty="0">
                <a:latin typeface="+mn-ea"/>
              </a:rPr>
              <a:t>是美国国家半导体公司生产的一种</a:t>
            </a:r>
            <a:r>
              <a:rPr lang="en-US" altLang="zh-CN" sz="1800" dirty="0">
                <a:latin typeface="+mn-ea"/>
              </a:rPr>
              <a:t>8</a:t>
            </a:r>
            <a:r>
              <a:rPr lang="zh-CN" altLang="en-US" sz="1800" dirty="0">
                <a:latin typeface="+mn-ea"/>
              </a:rPr>
              <a:t>位分辨率、双通道</a:t>
            </a:r>
            <a:r>
              <a:rPr lang="en-US" altLang="zh-CN" sz="1800" dirty="0">
                <a:latin typeface="+mn-ea"/>
              </a:rPr>
              <a:t>A/D</a:t>
            </a:r>
            <a:r>
              <a:rPr lang="zh-CN" altLang="en-US" sz="1800" dirty="0">
                <a:latin typeface="+mn-ea"/>
              </a:rPr>
              <a:t>转换芯片。其工作原理为逐次逼近型。</a:t>
            </a:r>
            <a:endParaRPr lang="en-US" altLang="zh-CN" sz="1800" dirty="0">
              <a:latin typeface="+mn-ea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135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135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7648D37-2E20-4A6E-8EF5-EF4879266CD9}"/>
              </a:ext>
            </a:extLst>
          </p:cNvPr>
          <p:cNvSpPr txBox="1"/>
          <p:nvPr/>
        </p:nvSpPr>
        <p:spPr>
          <a:xfrm>
            <a:off x="359009" y="2277238"/>
            <a:ext cx="2629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FF0000"/>
                </a:solidFill>
              </a:rPr>
              <a:t>以称重为例</a:t>
            </a:r>
            <a:r>
              <a:rPr lang="zh-CN" altLang="en-US" dirty="0"/>
              <a:t>，概述逐次逼近</a:t>
            </a:r>
            <a:r>
              <a:rPr lang="en-US" altLang="zh-CN" dirty="0"/>
              <a:t>ADC</a:t>
            </a:r>
            <a:r>
              <a:rPr lang="zh-CN" altLang="en-US" dirty="0"/>
              <a:t>的基本工作原理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2722503F-27F2-4739-AD07-61A61C21D0C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07065" y="2126784"/>
            <a:ext cx="6338887" cy="3979863"/>
            <a:chOff x="1541" y="1308"/>
            <a:chExt cx="3993" cy="2507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CA98A3B5-84C1-4301-A019-D3EA285B9E5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541" y="1308"/>
              <a:ext cx="3993" cy="2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7434D9DC-EA3F-4341-A207-918D1E1F63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1" y="1308"/>
              <a:ext cx="3996" cy="2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7DCAC9CE-852A-4076-BA83-66C7981D706A}"/>
              </a:ext>
            </a:extLst>
          </p:cNvPr>
          <p:cNvSpPr txBox="1"/>
          <p:nvPr/>
        </p:nvSpPr>
        <p:spPr>
          <a:xfrm>
            <a:off x="5645769" y="5356697"/>
            <a:ext cx="1824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1141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ADC0832</a:t>
            </a:r>
            <a:r>
              <a:rPr lang="zh-CN" altLang="en-US" dirty="0"/>
              <a:t>简介</a:t>
            </a: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>
          <a:xfrm>
            <a:off x="457200" y="995680"/>
            <a:ext cx="8229600" cy="4775199"/>
          </a:xfrm>
        </p:spPr>
        <p:txBody>
          <a:bodyPr/>
          <a:lstStyle/>
          <a:p>
            <a:r>
              <a:rPr lang="en-US" altLang="zh-CN" sz="2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ADC0832</a:t>
            </a:r>
          </a:p>
          <a:p>
            <a:pPr>
              <a:buNone/>
            </a:pPr>
            <a:r>
              <a:rPr lang="en-US" altLang="zh-CN" sz="2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1800" dirty="0">
                <a:latin typeface="+mn-ea"/>
              </a:rPr>
              <a:t>ADC0832 </a:t>
            </a:r>
            <a:r>
              <a:rPr lang="zh-CN" altLang="en-US" sz="1800" dirty="0">
                <a:latin typeface="+mn-ea"/>
              </a:rPr>
              <a:t>是美国国家半导体公司生产的一种</a:t>
            </a:r>
            <a:r>
              <a:rPr lang="en-US" altLang="zh-CN" sz="1800" dirty="0">
                <a:latin typeface="+mn-ea"/>
              </a:rPr>
              <a:t>8</a:t>
            </a:r>
            <a:r>
              <a:rPr lang="zh-CN" altLang="en-US" sz="1800" dirty="0">
                <a:latin typeface="+mn-ea"/>
              </a:rPr>
              <a:t>位分辨率、双通道</a:t>
            </a:r>
            <a:r>
              <a:rPr lang="en-US" altLang="zh-CN" sz="1800" dirty="0">
                <a:latin typeface="+mn-ea"/>
              </a:rPr>
              <a:t>A/D</a:t>
            </a:r>
            <a:r>
              <a:rPr lang="zh-CN" altLang="en-US" sz="1800" dirty="0">
                <a:latin typeface="+mn-ea"/>
              </a:rPr>
              <a:t>转换芯片。其工作原理为逐次逼近型。</a:t>
            </a:r>
            <a:endParaRPr lang="en-US" altLang="zh-CN" sz="1800" dirty="0">
              <a:latin typeface="+mn-ea"/>
            </a:endParaRPr>
          </a:p>
          <a:p>
            <a:r>
              <a:rPr lang="zh-CN" altLang="en-US" sz="21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特点</a:t>
            </a:r>
            <a:endParaRPr lang="en-US" altLang="zh-CN" sz="21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buNone/>
            </a:pPr>
            <a:r>
              <a:rPr lang="en-US" altLang="zh-CN" sz="135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1800" dirty="0">
                <a:latin typeface="+mn-ea"/>
              </a:rPr>
              <a:t>· </a:t>
            </a:r>
            <a:r>
              <a:rPr lang="zh-CN" altLang="en-US" sz="1800" dirty="0">
                <a:latin typeface="+mn-ea"/>
              </a:rPr>
              <a:t>输入输出电平与</a:t>
            </a:r>
            <a:r>
              <a:rPr lang="en-US" altLang="zh-CN" sz="1800" dirty="0">
                <a:latin typeface="+mn-ea"/>
              </a:rPr>
              <a:t>TTL/CMOS</a:t>
            </a:r>
            <a:r>
              <a:rPr lang="zh-CN" altLang="en-US" sz="1800" dirty="0">
                <a:latin typeface="+mn-ea"/>
              </a:rPr>
              <a:t>相兼容；</a:t>
            </a:r>
          </a:p>
          <a:p>
            <a:pPr>
              <a:buNone/>
            </a:pPr>
            <a:r>
              <a:rPr lang="en-US" altLang="zh-CN" sz="1800" dirty="0">
                <a:latin typeface="+mn-ea"/>
              </a:rPr>
              <a:t>	· 5V</a:t>
            </a:r>
            <a:r>
              <a:rPr lang="zh-CN" altLang="en-US" sz="1800" dirty="0">
                <a:latin typeface="+mn-ea"/>
              </a:rPr>
              <a:t>电源供电时输入电压在</a:t>
            </a:r>
            <a:r>
              <a:rPr lang="en-US" altLang="zh-CN" sz="1800" dirty="0">
                <a:latin typeface="+mn-ea"/>
              </a:rPr>
              <a:t>0~5V</a:t>
            </a:r>
            <a:r>
              <a:rPr lang="zh-CN" altLang="en-US" sz="1800" dirty="0">
                <a:latin typeface="+mn-ea"/>
              </a:rPr>
              <a:t>之间；</a:t>
            </a:r>
            <a:endParaRPr lang="en-US" altLang="zh-CN" sz="1800" dirty="0">
              <a:latin typeface="+mn-ea"/>
            </a:endParaRPr>
          </a:p>
          <a:p>
            <a:pPr marL="550069" lvl="2" indent="-285750">
              <a:buFont typeface="Wingdings" panose="05000000000000000000" pitchFamily="2" charset="2"/>
              <a:buChar char="l"/>
            </a:pPr>
            <a:r>
              <a:rPr lang="zh-CN" altLang="en-US" sz="1650" dirty="0">
                <a:latin typeface="+mn-ea"/>
                <a:cs typeface="+mn-cs"/>
              </a:rPr>
              <a:t>该</a:t>
            </a:r>
            <a:r>
              <a:rPr lang="en-US" altLang="zh-CN" sz="1650" dirty="0">
                <a:latin typeface="+mn-ea"/>
                <a:cs typeface="+mn-cs"/>
              </a:rPr>
              <a:t>ADC</a:t>
            </a:r>
            <a:r>
              <a:rPr lang="zh-CN" altLang="en-US" sz="1650" dirty="0">
                <a:latin typeface="+mn-ea"/>
                <a:cs typeface="+mn-cs"/>
              </a:rPr>
              <a:t>的满量程参考电压直接设置为电源电压；</a:t>
            </a:r>
            <a:endParaRPr lang="en-US" altLang="zh-CN" sz="1650" dirty="0">
              <a:latin typeface="+mn-ea"/>
              <a:cs typeface="+mn-cs"/>
            </a:endParaRPr>
          </a:p>
          <a:p>
            <a:pPr lvl="4">
              <a:buNone/>
            </a:pPr>
            <a:endParaRPr lang="en-US" altLang="zh-CN" sz="1350" dirty="0">
              <a:latin typeface="+mn-ea"/>
            </a:endParaRPr>
          </a:p>
          <a:p>
            <a:pPr lvl="2">
              <a:buNone/>
            </a:pPr>
            <a:r>
              <a:rPr lang="en-US" altLang="zh-CN" sz="1600" dirty="0">
                <a:latin typeface="+mn-ea"/>
              </a:rPr>
              <a:t>Note</a:t>
            </a:r>
            <a:r>
              <a:rPr lang="zh-CN" altLang="en-US" sz="1600" dirty="0">
                <a:latin typeface="+mn-ea"/>
              </a:rPr>
              <a:t>：本实验中用</a:t>
            </a:r>
            <a:r>
              <a:rPr lang="en-US" altLang="zh-CN" sz="1600" dirty="0">
                <a:latin typeface="+mn-ea"/>
              </a:rPr>
              <a:t>GPIO3.3V</a:t>
            </a:r>
            <a:r>
              <a:rPr lang="zh-CN" altLang="en-US" sz="1600" dirty="0">
                <a:latin typeface="+mn-ea"/>
              </a:rPr>
              <a:t>供电，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</a:rPr>
              <a:t>输入电压必须在</a:t>
            </a:r>
            <a:r>
              <a:rPr lang="en-US" altLang="zh-CN" sz="1600" b="1" dirty="0">
                <a:solidFill>
                  <a:srgbClr val="FF0000"/>
                </a:solidFill>
                <a:latin typeface="+mn-ea"/>
              </a:rPr>
              <a:t>0~3.3V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</a:rPr>
              <a:t>之间；</a:t>
            </a:r>
            <a:endParaRPr lang="en-US" altLang="zh-CN" sz="1600" b="1" dirty="0">
              <a:solidFill>
                <a:srgbClr val="FF0000"/>
              </a:solidFill>
              <a:latin typeface="+mn-ea"/>
            </a:endParaRPr>
          </a:p>
          <a:p>
            <a:pPr lvl="2">
              <a:buNone/>
            </a:pPr>
            <a:endParaRPr lang="zh-CN" altLang="en-US" sz="1350" b="1" dirty="0">
              <a:solidFill>
                <a:srgbClr val="FF0000"/>
              </a:solidFill>
              <a:latin typeface="+mn-ea"/>
            </a:endParaRPr>
          </a:p>
          <a:p>
            <a:pPr>
              <a:buNone/>
            </a:pPr>
            <a:r>
              <a:rPr lang="en-US" altLang="zh-CN" sz="1800" dirty="0">
                <a:latin typeface="+mn-ea"/>
              </a:rPr>
              <a:t>	· </a:t>
            </a:r>
            <a:r>
              <a:rPr lang="zh-CN" altLang="en-US" sz="1800" dirty="0">
                <a:latin typeface="+mn-ea"/>
              </a:rPr>
              <a:t>工作频率为</a:t>
            </a:r>
            <a:r>
              <a:rPr lang="en-US" altLang="zh-CN" sz="1800" dirty="0">
                <a:latin typeface="+mn-ea"/>
              </a:rPr>
              <a:t>250KHz</a:t>
            </a:r>
            <a:r>
              <a:rPr lang="zh-CN" altLang="en-US" sz="1800" dirty="0">
                <a:latin typeface="+mn-ea"/>
              </a:rPr>
              <a:t>，转换时间为</a:t>
            </a:r>
            <a:r>
              <a:rPr lang="en-US" altLang="zh-CN" sz="1800" dirty="0">
                <a:latin typeface="+mn-ea"/>
              </a:rPr>
              <a:t>32</a:t>
            </a:r>
            <a:r>
              <a:rPr lang="en-US" altLang="zh-CN" sz="1800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μ</a:t>
            </a:r>
            <a:r>
              <a:rPr lang="en-US" altLang="zh-CN" sz="1800" dirty="0">
                <a:latin typeface="+mn-ea"/>
              </a:rPr>
              <a:t>S</a:t>
            </a:r>
            <a:r>
              <a:rPr lang="zh-CN" altLang="en-US" sz="1800" dirty="0">
                <a:latin typeface="+mn-ea"/>
              </a:rPr>
              <a:t>；</a:t>
            </a:r>
          </a:p>
          <a:p>
            <a:pPr>
              <a:buNone/>
            </a:pPr>
            <a:r>
              <a:rPr lang="en-US" altLang="zh-CN" sz="1800" dirty="0">
                <a:latin typeface="+mn-ea"/>
              </a:rPr>
              <a:t>	· </a:t>
            </a:r>
            <a:r>
              <a:rPr lang="zh-CN" altLang="en-US" sz="1800" dirty="0">
                <a:latin typeface="+mn-ea"/>
              </a:rPr>
              <a:t>一般功耗为</a:t>
            </a:r>
            <a:r>
              <a:rPr lang="en-US" altLang="zh-CN" sz="1800" dirty="0">
                <a:latin typeface="+mn-ea"/>
              </a:rPr>
              <a:t>15mW</a:t>
            </a:r>
            <a:r>
              <a:rPr lang="zh-CN" altLang="en-US" sz="1800" dirty="0">
                <a:latin typeface="+mn-ea"/>
              </a:rPr>
              <a:t>；</a:t>
            </a:r>
          </a:p>
          <a:p>
            <a:pPr>
              <a:buNone/>
            </a:pPr>
            <a:r>
              <a:rPr lang="en-US" altLang="zh-CN" sz="1800" dirty="0">
                <a:latin typeface="+mn-ea"/>
              </a:rPr>
              <a:t>	· </a:t>
            </a:r>
            <a:r>
              <a:rPr lang="en-US" altLang="zh-CN" sz="1800" dirty="0">
                <a:solidFill>
                  <a:srgbClr val="FF0000"/>
                </a:solidFill>
                <a:latin typeface="+mn-ea"/>
              </a:rPr>
              <a:t>8P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、</a:t>
            </a:r>
            <a:r>
              <a:rPr lang="en-US" altLang="zh-CN" sz="1800" dirty="0">
                <a:solidFill>
                  <a:srgbClr val="FF0000"/>
                </a:solidFill>
                <a:latin typeface="+mn-ea"/>
              </a:rPr>
              <a:t>14P—DIP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（双列直插）、</a:t>
            </a:r>
            <a:r>
              <a:rPr lang="en-US" altLang="zh-CN" sz="1800" dirty="0">
                <a:solidFill>
                  <a:srgbClr val="FF0000"/>
                </a:solidFill>
                <a:latin typeface="+mn-ea"/>
              </a:rPr>
              <a:t>PICC 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多种封装</a:t>
            </a:r>
            <a:r>
              <a:rPr lang="zh-CN" altLang="en-US" sz="1800" dirty="0">
                <a:latin typeface="+mn-ea"/>
              </a:rPr>
              <a:t>；</a:t>
            </a:r>
          </a:p>
          <a:p>
            <a:pPr>
              <a:buNone/>
            </a:pPr>
            <a:r>
              <a:rPr lang="en-US" altLang="zh-CN" sz="1800" dirty="0">
                <a:latin typeface="+mn-ea"/>
              </a:rPr>
              <a:t>	· </a:t>
            </a:r>
            <a:r>
              <a:rPr lang="zh-CN" altLang="en-US" sz="1800" dirty="0">
                <a:latin typeface="+mn-ea"/>
              </a:rPr>
              <a:t>商用级芯片温宽为</a:t>
            </a:r>
            <a:r>
              <a:rPr lang="en-US" altLang="zh-CN" sz="1800" dirty="0">
                <a:latin typeface="+mn-ea"/>
              </a:rPr>
              <a:t>0</a:t>
            </a:r>
            <a:r>
              <a:rPr lang="zh-CN" altLang="en-US" sz="1800" dirty="0">
                <a:latin typeface="+mn-ea"/>
              </a:rPr>
              <a:t>℃</a:t>
            </a:r>
            <a:r>
              <a:rPr lang="en-US" altLang="zh-CN" sz="1800" dirty="0">
                <a:latin typeface="+mn-ea"/>
              </a:rPr>
              <a:t> to +70</a:t>
            </a:r>
            <a:r>
              <a:rPr lang="zh-CN" altLang="en-US" sz="1800" dirty="0">
                <a:latin typeface="+mn-ea"/>
              </a:rPr>
              <a:t>℃ ，工业级芯片温宽为−</a:t>
            </a:r>
            <a:r>
              <a:rPr lang="en-US" altLang="zh-CN" sz="1800" dirty="0">
                <a:latin typeface="+mn-ea"/>
              </a:rPr>
              <a:t>40</a:t>
            </a:r>
            <a:r>
              <a:rPr lang="zh-CN" altLang="en-US" sz="1800" dirty="0">
                <a:latin typeface="+mn-ea"/>
              </a:rPr>
              <a:t>℃</a:t>
            </a:r>
            <a:r>
              <a:rPr lang="en-US" altLang="zh-CN" sz="1800" dirty="0">
                <a:latin typeface="+mn-ea"/>
              </a:rPr>
              <a:t> to +125</a:t>
            </a:r>
            <a:r>
              <a:rPr lang="zh-CN" altLang="en-US" sz="1800" dirty="0">
                <a:latin typeface="+mn-ea"/>
              </a:rPr>
              <a:t>℃</a:t>
            </a:r>
            <a:r>
              <a:rPr lang="zh-CN" altLang="en-US" sz="1350" dirty="0">
                <a:latin typeface="+mn-ea"/>
              </a:rPr>
              <a:t>；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135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0172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11233"/>
            <a:ext cx="4702629" cy="3769773"/>
          </a:xfrm>
          <a:prstGeom prst="rect">
            <a:avLst/>
          </a:prstGeom>
        </p:spPr>
      </p:pic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406866" y="893697"/>
            <a:ext cx="5905851" cy="2956849"/>
          </a:xfrm>
        </p:spPr>
        <p:txBody>
          <a:bodyPr/>
          <a:lstStyle/>
          <a:p>
            <a:pPr>
              <a:defRPr/>
            </a:pPr>
            <a:r>
              <a:rPr lang="zh-CN" altLang="en-US" sz="1800" dirty="0">
                <a:latin typeface="Microsoft YaHei UI" pitchFamily="34" charset="-122"/>
                <a:ea typeface="Microsoft YaHei UI" pitchFamily="34" charset="-122"/>
                <a:cs typeface="Arial Unicode MS" pitchFamily="34" charset="-122"/>
              </a:rPr>
              <a:t>芯片接口说明</a:t>
            </a:r>
            <a:endParaRPr lang="en-US" altLang="zh-CN" sz="1800" dirty="0">
              <a:latin typeface="Microsoft YaHei UI" pitchFamily="34" charset="-122"/>
              <a:ea typeface="Microsoft YaHei UI" pitchFamily="34" charset="-122"/>
              <a:cs typeface="Arial Unicode MS" pitchFamily="34" charset="-122"/>
            </a:endParaRPr>
          </a:p>
          <a:p>
            <a:pPr lvl="1"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-CS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片选使能，低电平芯片使能。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CH0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模拟输入通道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，或作为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IN+/-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使用。 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CH1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模拟输入通道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，或作为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IN+/-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使用。 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GND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芯片参考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电位（地）。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数据信号输入，选择通道控制。 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defRPr/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 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数据信号输出，转换数据输出。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defRPr/>
            </a:pPr>
            <a:r>
              <a:rPr lang="en-US" altLang="zh-CN" sz="18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CLK </a:t>
            </a:r>
            <a:r>
              <a:rPr lang="zh-CN" altLang="en-US" sz="18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芯片时钟输入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defRPr/>
            </a:pPr>
            <a:r>
              <a:rPr lang="en-US" altLang="zh-CN" sz="18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Vcc/REF </a:t>
            </a:r>
            <a:r>
              <a:rPr lang="zh-CN" altLang="en-US" sz="18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电源输入及参考电压输入（复用）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endParaRPr lang="en-US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pPr lvl="1">
              <a:defRPr/>
            </a:pPr>
            <a:endParaRPr lang="en-US" altLang="zh-CN" sz="1500" dirty="0"/>
          </a:p>
          <a:p>
            <a:pPr lvl="1">
              <a:defRPr/>
            </a:pPr>
            <a:endParaRPr lang="en-US" altLang="zh-CN" sz="1500" dirty="0"/>
          </a:p>
        </p:txBody>
      </p:sp>
      <p:sp>
        <p:nvSpPr>
          <p:cNvPr id="11267" name="标题 1"/>
          <p:cNvSpPr>
            <a:spLocks noGrp="1"/>
          </p:cNvSpPr>
          <p:nvPr>
            <p:ph type="title"/>
          </p:nvPr>
        </p:nvSpPr>
        <p:spPr>
          <a:xfrm>
            <a:off x="406866" y="257905"/>
            <a:ext cx="7148469" cy="635794"/>
          </a:xfrm>
        </p:spPr>
        <p:txBody>
          <a:bodyPr/>
          <a:lstStyle/>
          <a:p>
            <a:r>
              <a:rPr lang="en-US" altLang="zh-CN" dirty="0"/>
              <a:t>ADC0832</a:t>
            </a:r>
            <a:r>
              <a:rPr lang="zh-CN" altLang="en-US" dirty="0"/>
              <a:t>简介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91237" y="41944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06866" y="3850547"/>
            <a:ext cx="39167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参考电压：用作模拟信号输入电压的最大参考值。若输入参考电压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+3V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，则认为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+3V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为模拟信号的最高电压，将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0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～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 +3V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等分为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256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级，每一级对应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0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～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255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的一个数字信号从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DO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输出。如：输入的模拟信号大小为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+1.5V 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，则输出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127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。</a:t>
            </a:r>
            <a:endParaRPr lang="en-US" altLang="zh-CN" dirty="0">
              <a:latin typeface="Microsoft YaHei UI" pitchFamily="34" charset="-122"/>
              <a:ea typeface="Microsoft YaHei UI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97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2558642" y="1954634"/>
            <a:ext cx="4823671" cy="2239861"/>
          </a:xfrm>
        </p:spPr>
        <p:txBody>
          <a:bodyPr/>
          <a:lstStyle/>
          <a:p>
            <a:pPr lvl="1">
              <a:defRPr/>
            </a:pPr>
            <a:endParaRPr lang="en-US" altLang="zh-CN" sz="1500" dirty="0"/>
          </a:p>
          <a:p>
            <a:pPr lvl="1">
              <a:defRPr/>
            </a:pPr>
            <a:endParaRPr lang="en-US" altLang="zh-CN" sz="1500" dirty="0"/>
          </a:p>
        </p:txBody>
      </p:sp>
      <p:sp>
        <p:nvSpPr>
          <p:cNvPr id="11267" name="标题 1"/>
          <p:cNvSpPr>
            <a:spLocks noGrp="1"/>
          </p:cNvSpPr>
          <p:nvPr>
            <p:ph type="title"/>
          </p:nvPr>
        </p:nvSpPr>
        <p:spPr>
          <a:xfrm>
            <a:off x="406866" y="257905"/>
            <a:ext cx="7148469" cy="635794"/>
          </a:xfrm>
        </p:spPr>
        <p:txBody>
          <a:bodyPr/>
          <a:lstStyle/>
          <a:p>
            <a:r>
              <a:rPr lang="en-US" altLang="zh-CN" dirty="0"/>
              <a:t>ADC0832</a:t>
            </a:r>
            <a:r>
              <a:rPr lang="zh-CN" altLang="en-US" dirty="0"/>
              <a:t>简介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91237" y="41944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06866" y="893699"/>
            <a:ext cx="8103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dirty="0">
                <a:solidFill>
                  <a:srgbClr val="FF0000"/>
                </a:solidFill>
                <a:latin typeface="Microsoft YaHei UI" pitchFamily="34" charset="-122"/>
                <a:ea typeface="Microsoft YaHei UI" pitchFamily="34" charset="-122"/>
              </a:rPr>
              <a:t>应用接口与工作时序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：正常情况下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ADC0832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与单片机的接口应为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4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条数据线，分别是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-CS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、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CLK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、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DO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、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DI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。但由于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D0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端与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DI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端在通信时并未同时有效并与树莓派的接口是双向的，所以电路设计时可以将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D0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和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DI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并联在一根数据线上使用。当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-CS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输入端高电平时芯片禁用。当要进行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A/D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转换时，须先将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-CS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置于低电平并且保持低电平直到转换完全结束。</a:t>
            </a:r>
            <a:endParaRPr lang="en-US" altLang="zh-CN" dirty="0">
              <a:latin typeface="Microsoft YaHei UI" pitchFamily="34" charset="-122"/>
              <a:ea typeface="Microsoft YaHei UI" pitchFamily="34" charset="-122"/>
            </a:endParaRPr>
          </a:p>
          <a:p>
            <a:pPr marL="266700" indent="-266700"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在第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1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个时钟脉冲的下降沿之前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Dl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端必须是高电平，表示启始信号。在第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2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、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3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个脉冲下降沿之前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DI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端应输入</a:t>
            </a:r>
            <a:r>
              <a:rPr lang="en-US" altLang="zh-CN" dirty="0">
                <a:latin typeface="Microsoft YaHei UI" pitchFamily="34" charset="-122"/>
                <a:ea typeface="Microsoft YaHei UI" pitchFamily="34" charset="-122"/>
              </a:rPr>
              <a:t>2</a:t>
            </a:r>
            <a:r>
              <a:rPr lang="zh-CN" altLang="en-US" dirty="0">
                <a:latin typeface="Microsoft YaHei UI" pitchFamily="34" charset="-122"/>
                <a:ea typeface="Microsoft YaHei UI" pitchFamily="34" charset="-122"/>
              </a:rPr>
              <a:t>位数据用于选择模拟信号通道。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01" y="3059698"/>
            <a:ext cx="7274094" cy="300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87482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</TotalTime>
  <Words>1496</Words>
  <Application>Microsoft Office PowerPoint</Application>
  <PresentationFormat>全屏显示(4:3)</PresentationFormat>
  <Paragraphs>149</Paragraphs>
  <Slides>26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Arial Unicode MS</vt:lpstr>
      <vt:lpstr>Microsoft YaHei UI</vt:lpstr>
      <vt:lpstr>等线</vt:lpstr>
      <vt:lpstr>黑体</vt:lpstr>
      <vt:lpstr>宋体</vt:lpstr>
      <vt:lpstr>Arial</vt:lpstr>
      <vt:lpstr>Cambria Math</vt:lpstr>
      <vt:lpstr>Garamond</vt:lpstr>
      <vt:lpstr>Tahoma</vt:lpstr>
      <vt:lpstr>Times New Roman</vt:lpstr>
      <vt:lpstr>Wingdings</vt:lpstr>
      <vt:lpstr>Edge</vt:lpstr>
      <vt:lpstr>1_Edge</vt:lpstr>
      <vt:lpstr>模数转换</vt:lpstr>
      <vt:lpstr>实验目的</vt:lpstr>
      <vt:lpstr>模拟量与数字量</vt:lpstr>
      <vt:lpstr>模数转换器ADC</vt:lpstr>
      <vt:lpstr>模数转换器ADC</vt:lpstr>
      <vt:lpstr>ADC0832简介</vt:lpstr>
      <vt:lpstr>ADC0832简介</vt:lpstr>
      <vt:lpstr>ADC0832简介</vt:lpstr>
      <vt:lpstr>ADC0832简介</vt:lpstr>
      <vt:lpstr>ADC0832简介</vt:lpstr>
      <vt:lpstr>ADC0832简介</vt:lpstr>
      <vt:lpstr>实验1：树莓派控制ADC0832测量电位器电压</vt:lpstr>
      <vt:lpstr>实验准备-库安装</vt:lpstr>
      <vt:lpstr>示波器探头与信号线</vt:lpstr>
      <vt:lpstr>仪器使用</vt:lpstr>
      <vt:lpstr>电路连接</vt:lpstr>
      <vt:lpstr>树莓派控制ADC0832测量电位器电压</vt:lpstr>
      <vt:lpstr>实验2：树莓派控制ADC0832测量正弦电压</vt:lpstr>
      <vt:lpstr>电路连接</vt:lpstr>
      <vt:lpstr>树莓派控制ADC0832测量正弦电压</vt:lpstr>
      <vt:lpstr>树莓派控制ADC0832测量正弦电压</vt:lpstr>
      <vt:lpstr>基于matplotlib的简易图像处理</vt:lpstr>
      <vt:lpstr>基于matplotlib的简易图像处理</vt:lpstr>
      <vt:lpstr>实验内容</vt:lpstr>
      <vt:lpstr>实验报告中需要回答的问题</vt:lpstr>
      <vt:lpstr>致谢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树莓派信号输入简介</dc:title>
  <dc:creator>王建宸</dc:creator>
  <cp:lastModifiedBy>Administrator</cp:lastModifiedBy>
  <cp:revision>105</cp:revision>
  <dcterms:created xsi:type="dcterms:W3CDTF">2017-10-15T14:39:54Z</dcterms:created>
  <dcterms:modified xsi:type="dcterms:W3CDTF">2023-03-28T06:50:15Z</dcterms:modified>
</cp:coreProperties>
</file>